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2"/>
  </p:notesMasterIdLst>
  <p:sldIdLst>
    <p:sldId id="256" r:id="rId2"/>
    <p:sldId id="325" r:id="rId3"/>
    <p:sldId id="326" r:id="rId4"/>
    <p:sldId id="315" r:id="rId5"/>
    <p:sldId id="330" r:id="rId6"/>
    <p:sldId id="335" r:id="rId7"/>
    <p:sldId id="331" r:id="rId8"/>
    <p:sldId id="336" r:id="rId9"/>
    <p:sldId id="337" r:id="rId10"/>
    <p:sldId id="333" r:id="rId11"/>
    <p:sldId id="338" r:id="rId12"/>
    <p:sldId id="332" r:id="rId13"/>
    <p:sldId id="343" r:id="rId14"/>
    <p:sldId id="344" r:id="rId15"/>
    <p:sldId id="339" r:id="rId16"/>
    <p:sldId id="334" r:id="rId17"/>
    <p:sldId id="342" r:id="rId18"/>
    <p:sldId id="340" r:id="rId19"/>
    <p:sldId id="341" r:id="rId20"/>
    <p:sldId id="265" r:id="rId21"/>
  </p:sldIdLst>
  <p:sldSz cx="9144000" cy="5143500" type="screen16x9"/>
  <p:notesSz cx="6858000" cy="9144000"/>
  <p:embeddedFontLst>
    <p:embeddedFont>
      <p:font typeface="Arvo" panose="020B0604020202020204" charset="0"/>
      <p:regular r:id="rId23"/>
      <p:bold r:id="rId24"/>
      <p:italic r:id="rId25"/>
      <p:boldItalic r:id="rId26"/>
    </p:embeddedFont>
    <p:embeddedFont>
      <p:font typeface="Montserrat" panose="00000500000000000000" pitchFamily="2" charset="0"/>
      <p:regular r:id="rId27"/>
      <p:bold r:id="rId28"/>
      <p:italic r:id="rId29"/>
      <p:boldItalic r:id="rId30"/>
    </p:embeddedFont>
    <p:embeddedFont>
      <p:font typeface="Montserrat Light" panose="000004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57"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00"/>
    <a:srgbClr val="C8102E"/>
    <a:srgbClr val="154A8B"/>
    <a:srgbClr val="C7243F"/>
    <a:srgbClr val="AD0E28"/>
    <a:srgbClr val="E8A60C"/>
    <a:srgbClr val="7A1627"/>
    <a:srgbClr val="D43806"/>
    <a:srgbClr val="486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D8EE1C-E70F-4E7D-8DC2-B053E6376635}" v="59" dt="2023-11-06T01:25:16.621"/>
  </p1510:revLst>
</p1510:revInfo>
</file>

<file path=ppt/tableStyles.xml><?xml version="1.0" encoding="utf-8"?>
<a:tblStyleLst xmlns:a="http://schemas.openxmlformats.org/drawingml/2006/main" def="{32C5FAD2-183E-495A-88D6-5BC58F5F2225}">
  <a:tblStyle styleId="{32C5FAD2-183E-495A-88D6-5BC58F5F222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94"/>
  </p:normalViewPr>
  <p:slideViewPr>
    <p:cSldViewPr snapToGrid="0" showGuides="1">
      <p:cViewPr varScale="1">
        <p:scale>
          <a:sx n="84" d="100"/>
          <a:sy n="84" d="100"/>
        </p:scale>
        <p:origin x="804" y="56"/>
      </p:cViewPr>
      <p:guideLst>
        <p:guide orient="horz" pos="1620"/>
        <p:guide pos="2857"/>
      </p:guideLst>
    </p:cSldViewPr>
  </p:slideViewPr>
  <p:notesTextViewPr>
    <p:cViewPr>
      <p:scale>
        <a:sx n="1" d="1"/>
        <a:sy n="1" d="1"/>
      </p:scale>
      <p:origin x="0" y="0"/>
    </p:cViewPr>
  </p:notesTextViewPr>
  <p:notesViewPr>
    <p:cSldViewPr snapToGrid="0" showGuides="1">
      <p:cViewPr>
        <p:scale>
          <a:sx n="110" d="100"/>
          <a:sy n="110" d="100"/>
        </p:scale>
        <p:origin x="2824"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0D434C-4B2C-4CC1-9EBA-61E25670F4B2}" type="doc">
      <dgm:prSet loTypeId="urn:microsoft.com/office/officeart/2005/8/layout/cycle3" loCatId="cycle" qsTypeId="urn:microsoft.com/office/officeart/2005/8/quickstyle/simple3" qsCatId="simple" csTypeId="urn:microsoft.com/office/officeart/2005/8/colors/colorful4" csCatId="colorful" phldr="1"/>
      <dgm:spPr/>
      <dgm:t>
        <a:bodyPr/>
        <a:lstStyle/>
        <a:p>
          <a:endParaRPr lang="es-CO"/>
        </a:p>
      </dgm:t>
    </dgm:pt>
    <dgm:pt modelId="{A47912B2-0797-49FE-9B07-7EE4741E161F}">
      <dgm:prSet phldrT="[Texto]"/>
      <dgm:spPr/>
      <dgm:t>
        <a:bodyPr/>
        <a:lstStyle/>
        <a:p>
          <a:r>
            <a:rPr lang="es-CO" dirty="0"/>
            <a:t>Identificar el problema</a:t>
          </a:r>
        </a:p>
      </dgm:t>
    </dgm:pt>
    <dgm:pt modelId="{C5C8990B-0215-4823-B4BD-B65A8F261F98}" type="parTrans" cxnId="{E16765D8-E269-4E90-AB18-6BD7CE3FC390}">
      <dgm:prSet/>
      <dgm:spPr/>
      <dgm:t>
        <a:bodyPr/>
        <a:lstStyle/>
        <a:p>
          <a:endParaRPr lang="es-CO"/>
        </a:p>
      </dgm:t>
    </dgm:pt>
    <dgm:pt modelId="{E1FB3B35-E328-4CDD-B9BD-CE5EA22BA342}" type="sibTrans" cxnId="{E16765D8-E269-4E90-AB18-6BD7CE3FC390}">
      <dgm:prSet/>
      <dgm:spPr/>
      <dgm:t>
        <a:bodyPr/>
        <a:lstStyle/>
        <a:p>
          <a:endParaRPr lang="es-CO"/>
        </a:p>
      </dgm:t>
    </dgm:pt>
    <dgm:pt modelId="{941CB10F-CBEE-4FC2-BF9D-83EDA87453D8}">
      <dgm:prSet phldrT="[Texto]"/>
      <dgm:spPr/>
      <dgm:t>
        <a:bodyPr/>
        <a:lstStyle/>
        <a:p>
          <a:r>
            <a:rPr lang="es-CO" dirty="0"/>
            <a:t>Lluvia de ideas </a:t>
          </a:r>
        </a:p>
      </dgm:t>
    </dgm:pt>
    <dgm:pt modelId="{57571EAB-F4E3-4289-B9B3-A9BAD6821E19}" type="parTrans" cxnId="{B280521D-F1A9-4E12-8F4D-858F9DBD7F85}">
      <dgm:prSet/>
      <dgm:spPr/>
      <dgm:t>
        <a:bodyPr/>
        <a:lstStyle/>
        <a:p>
          <a:endParaRPr lang="es-CO"/>
        </a:p>
      </dgm:t>
    </dgm:pt>
    <dgm:pt modelId="{0A8E46EC-455A-4BEA-A0AB-4236A367C03D}" type="sibTrans" cxnId="{B280521D-F1A9-4E12-8F4D-858F9DBD7F85}">
      <dgm:prSet/>
      <dgm:spPr/>
      <dgm:t>
        <a:bodyPr/>
        <a:lstStyle/>
        <a:p>
          <a:endParaRPr lang="es-CO"/>
        </a:p>
      </dgm:t>
    </dgm:pt>
    <dgm:pt modelId="{EC8005AE-8E9E-42EB-97E1-9DA5B00271AC}">
      <dgm:prSet phldrT="[Texto]"/>
      <dgm:spPr/>
      <dgm:t>
        <a:bodyPr/>
        <a:lstStyle/>
        <a:p>
          <a:r>
            <a:rPr lang="es-CO" dirty="0"/>
            <a:t>Planear la solución</a:t>
          </a:r>
        </a:p>
      </dgm:t>
    </dgm:pt>
    <dgm:pt modelId="{91BE0C4B-9109-49D0-A63A-F26F65C14EB3}" type="parTrans" cxnId="{E709307F-7F56-4F24-8F5C-1EB720C19D8C}">
      <dgm:prSet/>
      <dgm:spPr/>
      <dgm:t>
        <a:bodyPr/>
        <a:lstStyle/>
        <a:p>
          <a:endParaRPr lang="es-CO"/>
        </a:p>
      </dgm:t>
    </dgm:pt>
    <dgm:pt modelId="{D678B27F-656B-4857-BE4A-618FD2605C80}" type="sibTrans" cxnId="{E709307F-7F56-4F24-8F5C-1EB720C19D8C}">
      <dgm:prSet/>
      <dgm:spPr/>
      <dgm:t>
        <a:bodyPr/>
        <a:lstStyle/>
        <a:p>
          <a:endParaRPr lang="es-CO"/>
        </a:p>
      </dgm:t>
    </dgm:pt>
    <dgm:pt modelId="{D39638EA-483B-4F5A-A6A4-FB97C4D56083}">
      <dgm:prSet phldrT="[Texto]"/>
      <dgm:spPr/>
      <dgm:t>
        <a:bodyPr/>
        <a:lstStyle/>
        <a:p>
          <a:r>
            <a:rPr lang="es-CO" dirty="0"/>
            <a:t>Realizar el prototipo</a:t>
          </a:r>
        </a:p>
      </dgm:t>
    </dgm:pt>
    <dgm:pt modelId="{1E63738A-A59B-4508-A4B8-82FDA0D1D394}" type="parTrans" cxnId="{D72BA071-5655-4E06-9A0A-C5B5CB3C996A}">
      <dgm:prSet/>
      <dgm:spPr/>
      <dgm:t>
        <a:bodyPr/>
        <a:lstStyle/>
        <a:p>
          <a:endParaRPr lang="es-CO"/>
        </a:p>
      </dgm:t>
    </dgm:pt>
    <dgm:pt modelId="{98A28EC6-7715-4839-A114-00BDA179D398}" type="sibTrans" cxnId="{D72BA071-5655-4E06-9A0A-C5B5CB3C996A}">
      <dgm:prSet/>
      <dgm:spPr/>
      <dgm:t>
        <a:bodyPr/>
        <a:lstStyle/>
        <a:p>
          <a:endParaRPr lang="es-CO"/>
        </a:p>
      </dgm:t>
    </dgm:pt>
    <dgm:pt modelId="{6DCFD883-663A-4BDC-B6C5-8432FB115F74}">
      <dgm:prSet phldrT="[Texto]"/>
      <dgm:spPr/>
      <dgm:t>
        <a:bodyPr/>
        <a:lstStyle/>
        <a:p>
          <a:r>
            <a:rPr lang="es-CO" dirty="0"/>
            <a:t>Realizar pruebas y mejorar el prototipo</a:t>
          </a:r>
        </a:p>
      </dgm:t>
    </dgm:pt>
    <dgm:pt modelId="{45AA9145-E8B2-48B5-92B3-99E028E2137E}" type="parTrans" cxnId="{A73EAA81-9868-420E-877E-1FEDA8CCD792}">
      <dgm:prSet/>
      <dgm:spPr/>
      <dgm:t>
        <a:bodyPr/>
        <a:lstStyle/>
        <a:p>
          <a:endParaRPr lang="es-CO"/>
        </a:p>
      </dgm:t>
    </dgm:pt>
    <dgm:pt modelId="{1C4D3FA6-34D4-4E79-BC2E-EB9B73DE1FEF}" type="sibTrans" cxnId="{A73EAA81-9868-420E-877E-1FEDA8CCD792}">
      <dgm:prSet/>
      <dgm:spPr/>
      <dgm:t>
        <a:bodyPr/>
        <a:lstStyle/>
        <a:p>
          <a:endParaRPr lang="es-CO"/>
        </a:p>
      </dgm:t>
    </dgm:pt>
    <dgm:pt modelId="{1BECF3EF-B1DB-4DB2-9A58-C25B7421EF6A}" type="pres">
      <dgm:prSet presAssocID="{7E0D434C-4B2C-4CC1-9EBA-61E25670F4B2}" presName="Name0" presStyleCnt="0">
        <dgm:presLayoutVars>
          <dgm:dir/>
          <dgm:resizeHandles val="exact"/>
        </dgm:presLayoutVars>
      </dgm:prSet>
      <dgm:spPr/>
    </dgm:pt>
    <dgm:pt modelId="{DCD18E69-4419-4D31-BD04-C272E06823FC}" type="pres">
      <dgm:prSet presAssocID="{7E0D434C-4B2C-4CC1-9EBA-61E25670F4B2}" presName="cycle" presStyleCnt="0"/>
      <dgm:spPr/>
    </dgm:pt>
    <dgm:pt modelId="{BE3DD481-D0EA-4DC8-B6C7-27DDCAE4787A}" type="pres">
      <dgm:prSet presAssocID="{A47912B2-0797-49FE-9B07-7EE4741E161F}" presName="nodeFirstNode" presStyleLbl="node1" presStyleIdx="0" presStyleCnt="5">
        <dgm:presLayoutVars>
          <dgm:bulletEnabled val="1"/>
        </dgm:presLayoutVars>
      </dgm:prSet>
      <dgm:spPr/>
    </dgm:pt>
    <dgm:pt modelId="{4B7F1144-EAEF-41D4-88D1-DD614BA8F09D}" type="pres">
      <dgm:prSet presAssocID="{E1FB3B35-E328-4CDD-B9BD-CE5EA22BA342}" presName="sibTransFirstNode" presStyleLbl="bgShp" presStyleIdx="0" presStyleCnt="1"/>
      <dgm:spPr/>
    </dgm:pt>
    <dgm:pt modelId="{F9F7C47C-520E-4854-9568-FF0D5A2C39CE}" type="pres">
      <dgm:prSet presAssocID="{941CB10F-CBEE-4FC2-BF9D-83EDA87453D8}" presName="nodeFollowingNodes" presStyleLbl="node1" presStyleIdx="1" presStyleCnt="5">
        <dgm:presLayoutVars>
          <dgm:bulletEnabled val="1"/>
        </dgm:presLayoutVars>
      </dgm:prSet>
      <dgm:spPr/>
    </dgm:pt>
    <dgm:pt modelId="{65EEB015-E20B-4185-BC83-7974638D4A30}" type="pres">
      <dgm:prSet presAssocID="{EC8005AE-8E9E-42EB-97E1-9DA5B00271AC}" presName="nodeFollowingNodes" presStyleLbl="node1" presStyleIdx="2" presStyleCnt="5">
        <dgm:presLayoutVars>
          <dgm:bulletEnabled val="1"/>
        </dgm:presLayoutVars>
      </dgm:prSet>
      <dgm:spPr/>
    </dgm:pt>
    <dgm:pt modelId="{D4FBD1E8-5745-4EB1-B3E9-38AD03DE9F77}" type="pres">
      <dgm:prSet presAssocID="{D39638EA-483B-4F5A-A6A4-FB97C4D56083}" presName="nodeFollowingNodes" presStyleLbl="node1" presStyleIdx="3" presStyleCnt="5">
        <dgm:presLayoutVars>
          <dgm:bulletEnabled val="1"/>
        </dgm:presLayoutVars>
      </dgm:prSet>
      <dgm:spPr/>
    </dgm:pt>
    <dgm:pt modelId="{146E04F5-4620-45F6-98F6-8071811D322F}" type="pres">
      <dgm:prSet presAssocID="{6DCFD883-663A-4BDC-B6C5-8432FB115F74}" presName="nodeFollowingNodes" presStyleLbl="node1" presStyleIdx="4" presStyleCnt="5">
        <dgm:presLayoutVars>
          <dgm:bulletEnabled val="1"/>
        </dgm:presLayoutVars>
      </dgm:prSet>
      <dgm:spPr/>
    </dgm:pt>
  </dgm:ptLst>
  <dgm:cxnLst>
    <dgm:cxn modelId="{4EC0380B-6A0C-4502-A671-F20898FFE642}" type="presOf" srcId="{D39638EA-483B-4F5A-A6A4-FB97C4D56083}" destId="{D4FBD1E8-5745-4EB1-B3E9-38AD03DE9F77}" srcOrd="0" destOrd="0" presId="urn:microsoft.com/office/officeart/2005/8/layout/cycle3"/>
    <dgm:cxn modelId="{B280521D-F1A9-4E12-8F4D-858F9DBD7F85}" srcId="{7E0D434C-4B2C-4CC1-9EBA-61E25670F4B2}" destId="{941CB10F-CBEE-4FC2-BF9D-83EDA87453D8}" srcOrd="1" destOrd="0" parTransId="{57571EAB-F4E3-4289-B9B3-A9BAD6821E19}" sibTransId="{0A8E46EC-455A-4BEA-A0AB-4236A367C03D}"/>
    <dgm:cxn modelId="{2430EE26-23C8-4760-B98D-29B6543F0C7D}" type="presOf" srcId="{6DCFD883-663A-4BDC-B6C5-8432FB115F74}" destId="{146E04F5-4620-45F6-98F6-8071811D322F}" srcOrd="0" destOrd="0" presId="urn:microsoft.com/office/officeart/2005/8/layout/cycle3"/>
    <dgm:cxn modelId="{D72BA071-5655-4E06-9A0A-C5B5CB3C996A}" srcId="{7E0D434C-4B2C-4CC1-9EBA-61E25670F4B2}" destId="{D39638EA-483B-4F5A-A6A4-FB97C4D56083}" srcOrd="3" destOrd="0" parTransId="{1E63738A-A59B-4508-A4B8-82FDA0D1D394}" sibTransId="{98A28EC6-7715-4839-A114-00BDA179D398}"/>
    <dgm:cxn modelId="{33871A7A-BA1A-44CB-A917-63980F74A39D}" type="presOf" srcId="{E1FB3B35-E328-4CDD-B9BD-CE5EA22BA342}" destId="{4B7F1144-EAEF-41D4-88D1-DD614BA8F09D}" srcOrd="0" destOrd="0" presId="urn:microsoft.com/office/officeart/2005/8/layout/cycle3"/>
    <dgm:cxn modelId="{E709307F-7F56-4F24-8F5C-1EB720C19D8C}" srcId="{7E0D434C-4B2C-4CC1-9EBA-61E25670F4B2}" destId="{EC8005AE-8E9E-42EB-97E1-9DA5B00271AC}" srcOrd="2" destOrd="0" parTransId="{91BE0C4B-9109-49D0-A63A-F26F65C14EB3}" sibTransId="{D678B27F-656B-4857-BE4A-618FD2605C80}"/>
    <dgm:cxn modelId="{A73EAA81-9868-420E-877E-1FEDA8CCD792}" srcId="{7E0D434C-4B2C-4CC1-9EBA-61E25670F4B2}" destId="{6DCFD883-663A-4BDC-B6C5-8432FB115F74}" srcOrd="4" destOrd="0" parTransId="{45AA9145-E8B2-48B5-92B3-99E028E2137E}" sibTransId="{1C4D3FA6-34D4-4E79-BC2E-EB9B73DE1FEF}"/>
    <dgm:cxn modelId="{93B7048C-8D1E-4E7B-9A2A-86B88890AA74}" type="presOf" srcId="{941CB10F-CBEE-4FC2-BF9D-83EDA87453D8}" destId="{F9F7C47C-520E-4854-9568-FF0D5A2C39CE}" srcOrd="0" destOrd="0" presId="urn:microsoft.com/office/officeart/2005/8/layout/cycle3"/>
    <dgm:cxn modelId="{F05307A2-F668-4968-834D-4200918DA2AF}" type="presOf" srcId="{A47912B2-0797-49FE-9B07-7EE4741E161F}" destId="{BE3DD481-D0EA-4DC8-B6C7-27DDCAE4787A}" srcOrd="0" destOrd="0" presId="urn:microsoft.com/office/officeart/2005/8/layout/cycle3"/>
    <dgm:cxn modelId="{D8BC68AC-F429-4170-9DE9-BBDFFB11468D}" type="presOf" srcId="{EC8005AE-8E9E-42EB-97E1-9DA5B00271AC}" destId="{65EEB015-E20B-4185-BC83-7974638D4A30}" srcOrd="0" destOrd="0" presId="urn:microsoft.com/office/officeart/2005/8/layout/cycle3"/>
    <dgm:cxn modelId="{BEE846B8-6D55-4025-BE32-DE2314583548}" type="presOf" srcId="{7E0D434C-4B2C-4CC1-9EBA-61E25670F4B2}" destId="{1BECF3EF-B1DB-4DB2-9A58-C25B7421EF6A}" srcOrd="0" destOrd="0" presId="urn:microsoft.com/office/officeart/2005/8/layout/cycle3"/>
    <dgm:cxn modelId="{E16765D8-E269-4E90-AB18-6BD7CE3FC390}" srcId="{7E0D434C-4B2C-4CC1-9EBA-61E25670F4B2}" destId="{A47912B2-0797-49FE-9B07-7EE4741E161F}" srcOrd="0" destOrd="0" parTransId="{C5C8990B-0215-4823-B4BD-B65A8F261F98}" sibTransId="{E1FB3B35-E328-4CDD-B9BD-CE5EA22BA342}"/>
    <dgm:cxn modelId="{2A775183-C84A-49A6-B003-C64744F98A89}" type="presParOf" srcId="{1BECF3EF-B1DB-4DB2-9A58-C25B7421EF6A}" destId="{DCD18E69-4419-4D31-BD04-C272E06823FC}" srcOrd="0" destOrd="0" presId="urn:microsoft.com/office/officeart/2005/8/layout/cycle3"/>
    <dgm:cxn modelId="{CE285ADE-5B71-4606-8998-E4201552FD3A}" type="presParOf" srcId="{DCD18E69-4419-4D31-BD04-C272E06823FC}" destId="{BE3DD481-D0EA-4DC8-B6C7-27DDCAE4787A}" srcOrd="0" destOrd="0" presId="urn:microsoft.com/office/officeart/2005/8/layout/cycle3"/>
    <dgm:cxn modelId="{CBF66348-F1D2-4FB7-8C35-BF7CA0057804}" type="presParOf" srcId="{DCD18E69-4419-4D31-BD04-C272E06823FC}" destId="{4B7F1144-EAEF-41D4-88D1-DD614BA8F09D}" srcOrd="1" destOrd="0" presId="urn:microsoft.com/office/officeart/2005/8/layout/cycle3"/>
    <dgm:cxn modelId="{F3D990DF-D5CF-47E8-BA8C-8EDA689E9143}" type="presParOf" srcId="{DCD18E69-4419-4D31-BD04-C272E06823FC}" destId="{F9F7C47C-520E-4854-9568-FF0D5A2C39CE}" srcOrd="2" destOrd="0" presId="urn:microsoft.com/office/officeart/2005/8/layout/cycle3"/>
    <dgm:cxn modelId="{5350721A-04AD-4F1F-8AFD-94424A2F2850}" type="presParOf" srcId="{DCD18E69-4419-4D31-BD04-C272E06823FC}" destId="{65EEB015-E20B-4185-BC83-7974638D4A30}" srcOrd="3" destOrd="0" presId="urn:microsoft.com/office/officeart/2005/8/layout/cycle3"/>
    <dgm:cxn modelId="{AB279ACD-4BD6-4EE7-82A7-AEE77C9E232E}" type="presParOf" srcId="{DCD18E69-4419-4D31-BD04-C272E06823FC}" destId="{D4FBD1E8-5745-4EB1-B3E9-38AD03DE9F77}" srcOrd="4" destOrd="0" presId="urn:microsoft.com/office/officeart/2005/8/layout/cycle3"/>
    <dgm:cxn modelId="{6D10A7D3-E9A0-4672-AE46-8269EADD7BC6}" type="presParOf" srcId="{DCD18E69-4419-4D31-BD04-C272E06823FC}" destId="{146E04F5-4620-45F6-98F6-8071811D322F}" srcOrd="5"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0D434C-4B2C-4CC1-9EBA-61E25670F4B2}" type="doc">
      <dgm:prSet loTypeId="urn:microsoft.com/office/officeart/2005/8/layout/cycle3" loCatId="cycle" qsTypeId="urn:microsoft.com/office/officeart/2005/8/quickstyle/simple3" qsCatId="simple" csTypeId="urn:microsoft.com/office/officeart/2005/8/colors/colorful4" csCatId="colorful" phldr="1"/>
      <dgm:spPr/>
      <dgm:t>
        <a:bodyPr/>
        <a:lstStyle/>
        <a:p>
          <a:endParaRPr lang="es-CO"/>
        </a:p>
      </dgm:t>
    </dgm:pt>
    <dgm:pt modelId="{A47912B2-0797-49FE-9B07-7EE4741E161F}">
      <dgm:prSet phldrT="[Texto]" custT="1"/>
      <dgm:spPr/>
      <dgm:t>
        <a:bodyPr/>
        <a:lstStyle/>
        <a:p>
          <a:r>
            <a:rPr lang="es-CO" sz="900" dirty="0">
              <a:latin typeface="Montserrat" panose="00000500000000000000" pitchFamily="2" charset="0"/>
            </a:rPr>
            <a:t>Mala calidad del aire por las basuras y por la cantidad de carros en las avenidas cercanas al colegio</a:t>
          </a:r>
        </a:p>
      </dgm:t>
    </dgm:pt>
    <dgm:pt modelId="{C5C8990B-0215-4823-B4BD-B65A8F261F98}" type="parTrans" cxnId="{E16765D8-E269-4E90-AB18-6BD7CE3FC390}">
      <dgm:prSet/>
      <dgm:spPr/>
      <dgm:t>
        <a:bodyPr/>
        <a:lstStyle/>
        <a:p>
          <a:endParaRPr lang="es-CO" sz="2000">
            <a:latin typeface="Montserrat" panose="00000500000000000000" pitchFamily="2" charset="0"/>
          </a:endParaRPr>
        </a:p>
      </dgm:t>
    </dgm:pt>
    <dgm:pt modelId="{E1FB3B35-E328-4CDD-B9BD-CE5EA22BA342}" type="sibTrans" cxnId="{E16765D8-E269-4E90-AB18-6BD7CE3FC390}">
      <dgm:prSet/>
      <dgm:spPr/>
      <dgm:t>
        <a:bodyPr/>
        <a:lstStyle/>
        <a:p>
          <a:endParaRPr lang="es-CO" sz="2000">
            <a:latin typeface="Montserrat" panose="00000500000000000000" pitchFamily="2" charset="0"/>
          </a:endParaRPr>
        </a:p>
      </dgm:t>
    </dgm:pt>
    <dgm:pt modelId="{941CB10F-CBEE-4FC2-BF9D-83EDA87453D8}">
      <dgm:prSet phldrT="[Texto]" custT="1"/>
      <dgm:spPr/>
      <dgm:t>
        <a:bodyPr/>
        <a:lstStyle/>
        <a:p>
          <a:r>
            <a:rPr lang="es-CO" sz="900" dirty="0">
              <a:latin typeface="Montserrat" panose="00000500000000000000" pitchFamily="2" charset="0"/>
            </a:rPr>
            <a:t>Crear un vehículo con paneles solares</a:t>
          </a:r>
        </a:p>
        <a:p>
          <a:r>
            <a:rPr lang="es-CO" sz="900" dirty="0">
              <a:latin typeface="Montserrat" panose="00000500000000000000" pitchFamily="2" charset="0"/>
            </a:rPr>
            <a:t>Educar a las personas sobre la disposición de las basuras</a:t>
          </a:r>
        </a:p>
        <a:p>
          <a:r>
            <a:rPr lang="es-CO" sz="900" dirty="0">
              <a:latin typeface="Montserrat" panose="00000500000000000000" pitchFamily="2" charset="0"/>
            </a:rPr>
            <a:t>Hacer campañas de reciclaje</a:t>
          </a:r>
        </a:p>
      </dgm:t>
    </dgm:pt>
    <dgm:pt modelId="{57571EAB-F4E3-4289-B9B3-A9BAD6821E19}" type="parTrans" cxnId="{B280521D-F1A9-4E12-8F4D-858F9DBD7F85}">
      <dgm:prSet/>
      <dgm:spPr/>
      <dgm:t>
        <a:bodyPr/>
        <a:lstStyle/>
        <a:p>
          <a:endParaRPr lang="es-CO" sz="2000">
            <a:latin typeface="Montserrat" panose="00000500000000000000" pitchFamily="2" charset="0"/>
          </a:endParaRPr>
        </a:p>
      </dgm:t>
    </dgm:pt>
    <dgm:pt modelId="{0A8E46EC-455A-4BEA-A0AB-4236A367C03D}" type="sibTrans" cxnId="{B280521D-F1A9-4E12-8F4D-858F9DBD7F85}">
      <dgm:prSet/>
      <dgm:spPr/>
      <dgm:t>
        <a:bodyPr/>
        <a:lstStyle/>
        <a:p>
          <a:endParaRPr lang="es-CO" sz="2000">
            <a:latin typeface="Montserrat" panose="00000500000000000000" pitchFamily="2" charset="0"/>
          </a:endParaRPr>
        </a:p>
      </dgm:t>
    </dgm:pt>
    <dgm:pt modelId="{EC8005AE-8E9E-42EB-97E1-9DA5B00271AC}">
      <dgm:prSet phldrT="[Texto]" custT="1"/>
      <dgm:spPr/>
      <dgm:t>
        <a:bodyPr/>
        <a:lstStyle/>
        <a:p>
          <a:r>
            <a:rPr lang="es-CO" sz="900" dirty="0">
              <a:latin typeface="Montserrat" panose="00000500000000000000" pitchFamily="2" charset="0"/>
            </a:rPr>
            <a:t>Se centró la solución en el problema de las basuras, se planeó la construcción de un centro de reciclaje automatizado para ayudar a las personas a disponer, separar y reutilizar adecuadamente los residuos para disminuir la contaminación del aire producida por las basuras en las calles. </a:t>
          </a:r>
        </a:p>
        <a:p>
          <a:r>
            <a:rPr lang="es-CO" sz="900" dirty="0">
              <a:latin typeface="Montserrat" panose="00000500000000000000" pitchFamily="2" charset="0"/>
            </a:rPr>
            <a:t>Para esto se diseñó el “robot” en Tinkercad y se dispusieron los materiales </a:t>
          </a:r>
        </a:p>
      </dgm:t>
    </dgm:pt>
    <dgm:pt modelId="{91BE0C4B-9109-49D0-A63A-F26F65C14EB3}" type="parTrans" cxnId="{E709307F-7F56-4F24-8F5C-1EB720C19D8C}">
      <dgm:prSet/>
      <dgm:spPr/>
      <dgm:t>
        <a:bodyPr/>
        <a:lstStyle/>
        <a:p>
          <a:endParaRPr lang="es-CO" sz="2000">
            <a:latin typeface="Montserrat" panose="00000500000000000000" pitchFamily="2" charset="0"/>
          </a:endParaRPr>
        </a:p>
      </dgm:t>
    </dgm:pt>
    <dgm:pt modelId="{D678B27F-656B-4857-BE4A-618FD2605C80}" type="sibTrans" cxnId="{E709307F-7F56-4F24-8F5C-1EB720C19D8C}">
      <dgm:prSet/>
      <dgm:spPr/>
      <dgm:t>
        <a:bodyPr/>
        <a:lstStyle/>
        <a:p>
          <a:endParaRPr lang="es-CO" sz="2000">
            <a:latin typeface="Montserrat" panose="00000500000000000000" pitchFamily="2" charset="0"/>
          </a:endParaRPr>
        </a:p>
      </dgm:t>
    </dgm:pt>
    <dgm:pt modelId="{D39638EA-483B-4F5A-A6A4-FB97C4D56083}">
      <dgm:prSet phldrT="[Texto]" custT="1"/>
      <dgm:spPr/>
      <dgm:t>
        <a:bodyPr/>
        <a:lstStyle/>
        <a:p>
          <a:r>
            <a:rPr lang="es-CO" sz="900" dirty="0">
              <a:latin typeface="Montserrat" panose="00000500000000000000" pitchFamily="2" charset="0"/>
            </a:rPr>
            <a:t>Se realizó un diagrama de flujo para especificar las funciones del robot. Se diseño el montaje en Tinkercad y se programó en Mblock</a:t>
          </a:r>
        </a:p>
      </dgm:t>
    </dgm:pt>
    <dgm:pt modelId="{1E63738A-A59B-4508-A4B8-82FDA0D1D394}" type="parTrans" cxnId="{D72BA071-5655-4E06-9A0A-C5B5CB3C996A}">
      <dgm:prSet/>
      <dgm:spPr/>
      <dgm:t>
        <a:bodyPr/>
        <a:lstStyle/>
        <a:p>
          <a:endParaRPr lang="es-CO" sz="2000">
            <a:latin typeface="Montserrat" panose="00000500000000000000" pitchFamily="2" charset="0"/>
          </a:endParaRPr>
        </a:p>
      </dgm:t>
    </dgm:pt>
    <dgm:pt modelId="{98A28EC6-7715-4839-A114-00BDA179D398}" type="sibTrans" cxnId="{D72BA071-5655-4E06-9A0A-C5B5CB3C996A}">
      <dgm:prSet/>
      <dgm:spPr/>
      <dgm:t>
        <a:bodyPr/>
        <a:lstStyle/>
        <a:p>
          <a:endParaRPr lang="es-CO" sz="2000">
            <a:latin typeface="Montserrat" panose="00000500000000000000" pitchFamily="2" charset="0"/>
          </a:endParaRPr>
        </a:p>
      </dgm:t>
    </dgm:pt>
    <dgm:pt modelId="{6DCFD883-663A-4BDC-B6C5-8432FB115F74}">
      <dgm:prSet phldrT="[Texto]" custT="1"/>
      <dgm:spPr/>
      <dgm:t>
        <a:bodyPr/>
        <a:lstStyle/>
        <a:p>
          <a:r>
            <a:rPr lang="es-CO" sz="900" dirty="0">
              <a:latin typeface="Montserrat" panose="00000500000000000000" pitchFamily="2" charset="0"/>
            </a:rPr>
            <a:t>Se puso a prueba el prototipo con estudiantes del colegio y se proyecta mejorar el prototipo con sensores de humedad </a:t>
          </a:r>
        </a:p>
      </dgm:t>
    </dgm:pt>
    <dgm:pt modelId="{45AA9145-E8B2-48B5-92B3-99E028E2137E}" type="parTrans" cxnId="{A73EAA81-9868-420E-877E-1FEDA8CCD792}">
      <dgm:prSet/>
      <dgm:spPr/>
      <dgm:t>
        <a:bodyPr/>
        <a:lstStyle/>
        <a:p>
          <a:endParaRPr lang="es-CO" sz="2000">
            <a:latin typeface="Montserrat" panose="00000500000000000000" pitchFamily="2" charset="0"/>
          </a:endParaRPr>
        </a:p>
      </dgm:t>
    </dgm:pt>
    <dgm:pt modelId="{1C4D3FA6-34D4-4E79-BC2E-EB9B73DE1FEF}" type="sibTrans" cxnId="{A73EAA81-9868-420E-877E-1FEDA8CCD792}">
      <dgm:prSet/>
      <dgm:spPr/>
      <dgm:t>
        <a:bodyPr/>
        <a:lstStyle/>
        <a:p>
          <a:endParaRPr lang="es-CO" sz="2000">
            <a:latin typeface="Montserrat" panose="00000500000000000000" pitchFamily="2" charset="0"/>
          </a:endParaRPr>
        </a:p>
      </dgm:t>
    </dgm:pt>
    <dgm:pt modelId="{1BECF3EF-B1DB-4DB2-9A58-C25B7421EF6A}" type="pres">
      <dgm:prSet presAssocID="{7E0D434C-4B2C-4CC1-9EBA-61E25670F4B2}" presName="Name0" presStyleCnt="0">
        <dgm:presLayoutVars>
          <dgm:dir/>
          <dgm:resizeHandles val="exact"/>
        </dgm:presLayoutVars>
      </dgm:prSet>
      <dgm:spPr/>
    </dgm:pt>
    <dgm:pt modelId="{DCD18E69-4419-4D31-BD04-C272E06823FC}" type="pres">
      <dgm:prSet presAssocID="{7E0D434C-4B2C-4CC1-9EBA-61E25670F4B2}" presName="cycle" presStyleCnt="0"/>
      <dgm:spPr/>
    </dgm:pt>
    <dgm:pt modelId="{BE3DD481-D0EA-4DC8-B6C7-27DDCAE4787A}" type="pres">
      <dgm:prSet presAssocID="{A47912B2-0797-49FE-9B07-7EE4741E161F}" presName="nodeFirstNode" presStyleLbl="node1" presStyleIdx="0" presStyleCnt="5">
        <dgm:presLayoutVars>
          <dgm:bulletEnabled val="1"/>
        </dgm:presLayoutVars>
      </dgm:prSet>
      <dgm:spPr/>
    </dgm:pt>
    <dgm:pt modelId="{4B7F1144-EAEF-41D4-88D1-DD614BA8F09D}" type="pres">
      <dgm:prSet presAssocID="{E1FB3B35-E328-4CDD-B9BD-CE5EA22BA342}" presName="sibTransFirstNode" presStyleLbl="bgShp" presStyleIdx="0" presStyleCnt="1"/>
      <dgm:spPr/>
    </dgm:pt>
    <dgm:pt modelId="{F9F7C47C-520E-4854-9568-FF0D5A2C39CE}" type="pres">
      <dgm:prSet presAssocID="{941CB10F-CBEE-4FC2-BF9D-83EDA87453D8}" presName="nodeFollowingNodes" presStyleLbl="node1" presStyleIdx="1" presStyleCnt="5" custScaleX="121268">
        <dgm:presLayoutVars>
          <dgm:bulletEnabled val="1"/>
        </dgm:presLayoutVars>
      </dgm:prSet>
      <dgm:spPr/>
    </dgm:pt>
    <dgm:pt modelId="{65EEB015-E20B-4185-BC83-7974638D4A30}" type="pres">
      <dgm:prSet presAssocID="{EC8005AE-8E9E-42EB-97E1-9DA5B00271AC}" presName="nodeFollowingNodes" presStyleLbl="node1" presStyleIdx="2" presStyleCnt="5" custScaleX="154477" custScaleY="142537" custRadScaleRad="103474" custRadScaleInc="-23061">
        <dgm:presLayoutVars>
          <dgm:bulletEnabled val="1"/>
        </dgm:presLayoutVars>
      </dgm:prSet>
      <dgm:spPr/>
    </dgm:pt>
    <dgm:pt modelId="{D4FBD1E8-5745-4EB1-B3E9-38AD03DE9F77}" type="pres">
      <dgm:prSet presAssocID="{D39638EA-483B-4F5A-A6A4-FB97C4D56083}" presName="nodeFollowingNodes" presStyleLbl="node1" presStyleIdx="3" presStyleCnt="5" custRadScaleRad="107457" custRadScaleInc="38130">
        <dgm:presLayoutVars>
          <dgm:bulletEnabled val="1"/>
        </dgm:presLayoutVars>
      </dgm:prSet>
      <dgm:spPr/>
    </dgm:pt>
    <dgm:pt modelId="{146E04F5-4620-45F6-98F6-8071811D322F}" type="pres">
      <dgm:prSet presAssocID="{6DCFD883-663A-4BDC-B6C5-8432FB115F74}" presName="nodeFollowingNodes" presStyleLbl="node1" presStyleIdx="4" presStyleCnt="5">
        <dgm:presLayoutVars>
          <dgm:bulletEnabled val="1"/>
        </dgm:presLayoutVars>
      </dgm:prSet>
      <dgm:spPr/>
    </dgm:pt>
  </dgm:ptLst>
  <dgm:cxnLst>
    <dgm:cxn modelId="{4EC0380B-6A0C-4502-A671-F20898FFE642}" type="presOf" srcId="{D39638EA-483B-4F5A-A6A4-FB97C4D56083}" destId="{D4FBD1E8-5745-4EB1-B3E9-38AD03DE9F77}" srcOrd="0" destOrd="0" presId="urn:microsoft.com/office/officeart/2005/8/layout/cycle3"/>
    <dgm:cxn modelId="{B280521D-F1A9-4E12-8F4D-858F9DBD7F85}" srcId="{7E0D434C-4B2C-4CC1-9EBA-61E25670F4B2}" destId="{941CB10F-CBEE-4FC2-BF9D-83EDA87453D8}" srcOrd="1" destOrd="0" parTransId="{57571EAB-F4E3-4289-B9B3-A9BAD6821E19}" sibTransId="{0A8E46EC-455A-4BEA-A0AB-4236A367C03D}"/>
    <dgm:cxn modelId="{2430EE26-23C8-4760-B98D-29B6543F0C7D}" type="presOf" srcId="{6DCFD883-663A-4BDC-B6C5-8432FB115F74}" destId="{146E04F5-4620-45F6-98F6-8071811D322F}" srcOrd="0" destOrd="0" presId="urn:microsoft.com/office/officeart/2005/8/layout/cycle3"/>
    <dgm:cxn modelId="{D72BA071-5655-4E06-9A0A-C5B5CB3C996A}" srcId="{7E0D434C-4B2C-4CC1-9EBA-61E25670F4B2}" destId="{D39638EA-483B-4F5A-A6A4-FB97C4D56083}" srcOrd="3" destOrd="0" parTransId="{1E63738A-A59B-4508-A4B8-82FDA0D1D394}" sibTransId="{98A28EC6-7715-4839-A114-00BDA179D398}"/>
    <dgm:cxn modelId="{33871A7A-BA1A-44CB-A917-63980F74A39D}" type="presOf" srcId="{E1FB3B35-E328-4CDD-B9BD-CE5EA22BA342}" destId="{4B7F1144-EAEF-41D4-88D1-DD614BA8F09D}" srcOrd="0" destOrd="0" presId="urn:microsoft.com/office/officeart/2005/8/layout/cycle3"/>
    <dgm:cxn modelId="{E709307F-7F56-4F24-8F5C-1EB720C19D8C}" srcId="{7E0D434C-4B2C-4CC1-9EBA-61E25670F4B2}" destId="{EC8005AE-8E9E-42EB-97E1-9DA5B00271AC}" srcOrd="2" destOrd="0" parTransId="{91BE0C4B-9109-49D0-A63A-F26F65C14EB3}" sibTransId="{D678B27F-656B-4857-BE4A-618FD2605C80}"/>
    <dgm:cxn modelId="{A73EAA81-9868-420E-877E-1FEDA8CCD792}" srcId="{7E0D434C-4B2C-4CC1-9EBA-61E25670F4B2}" destId="{6DCFD883-663A-4BDC-B6C5-8432FB115F74}" srcOrd="4" destOrd="0" parTransId="{45AA9145-E8B2-48B5-92B3-99E028E2137E}" sibTransId="{1C4D3FA6-34D4-4E79-BC2E-EB9B73DE1FEF}"/>
    <dgm:cxn modelId="{93B7048C-8D1E-4E7B-9A2A-86B88890AA74}" type="presOf" srcId="{941CB10F-CBEE-4FC2-BF9D-83EDA87453D8}" destId="{F9F7C47C-520E-4854-9568-FF0D5A2C39CE}" srcOrd="0" destOrd="0" presId="urn:microsoft.com/office/officeart/2005/8/layout/cycle3"/>
    <dgm:cxn modelId="{F05307A2-F668-4968-834D-4200918DA2AF}" type="presOf" srcId="{A47912B2-0797-49FE-9B07-7EE4741E161F}" destId="{BE3DD481-D0EA-4DC8-B6C7-27DDCAE4787A}" srcOrd="0" destOrd="0" presId="urn:microsoft.com/office/officeart/2005/8/layout/cycle3"/>
    <dgm:cxn modelId="{D8BC68AC-F429-4170-9DE9-BBDFFB11468D}" type="presOf" srcId="{EC8005AE-8E9E-42EB-97E1-9DA5B00271AC}" destId="{65EEB015-E20B-4185-BC83-7974638D4A30}" srcOrd="0" destOrd="0" presId="urn:microsoft.com/office/officeart/2005/8/layout/cycle3"/>
    <dgm:cxn modelId="{BEE846B8-6D55-4025-BE32-DE2314583548}" type="presOf" srcId="{7E0D434C-4B2C-4CC1-9EBA-61E25670F4B2}" destId="{1BECF3EF-B1DB-4DB2-9A58-C25B7421EF6A}" srcOrd="0" destOrd="0" presId="urn:microsoft.com/office/officeart/2005/8/layout/cycle3"/>
    <dgm:cxn modelId="{E16765D8-E269-4E90-AB18-6BD7CE3FC390}" srcId="{7E0D434C-4B2C-4CC1-9EBA-61E25670F4B2}" destId="{A47912B2-0797-49FE-9B07-7EE4741E161F}" srcOrd="0" destOrd="0" parTransId="{C5C8990B-0215-4823-B4BD-B65A8F261F98}" sibTransId="{E1FB3B35-E328-4CDD-B9BD-CE5EA22BA342}"/>
    <dgm:cxn modelId="{2A775183-C84A-49A6-B003-C64744F98A89}" type="presParOf" srcId="{1BECF3EF-B1DB-4DB2-9A58-C25B7421EF6A}" destId="{DCD18E69-4419-4D31-BD04-C272E06823FC}" srcOrd="0" destOrd="0" presId="urn:microsoft.com/office/officeart/2005/8/layout/cycle3"/>
    <dgm:cxn modelId="{CE285ADE-5B71-4606-8998-E4201552FD3A}" type="presParOf" srcId="{DCD18E69-4419-4D31-BD04-C272E06823FC}" destId="{BE3DD481-D0EA-4DC8-B6C7-27DDCAE4787A}" srcOrd="0" destOrd="0" presId="urn:microsoft.com/office/officeart/2005/8/layout/cycle3"/>
    <dgm:cxn modelId="{CBF66348-F1D2-4FB7-8C35-BF7CA0057804}" type="presParOf" srcId="{DCD18E69-4419-4D31-BD04-C272E06823FC}" destId="{4B7F1144-EAEF-41D4-88D1-DD614BA8F09D}" srcOrd="1" destOrd="0" presId="urn:microsoft.com/office/officeart/2005/8/layout/cycle3"/>
    <dgm:cxn modelId="{F3D990DF-D5CF-47E8-BA8C-8EDA689E9143}" type="presParOf" srcId="{DCD18E69-4419-4D31-BD04-C272E06823FC}" destId="{F9F7C47C-520E-4854-9568-FF0D5A2C39CE}" srcOrd="2" destOrd="0" presId="urn:microsoft.com/office/officeart/2005/8/layout/cycle3"/>
    <dgm:cxn modelId="{5350721A-04AD-4F1F-8AFD-94424A2F2850}" type="presParOf" srcId="{DCD18E69-4419-4D31-BD04-C272E06823FC}" destId="{65EEB015-E20B-4185-BC83-7974638D4A30}" srcOrd="3" destOrd="0" presId="urn:microsoft.com/office/officeart/2005/8/layout/cycle3"/>
    <dgm:cxn modelId="{AB279ACD-4BD6-4EE7-82A7-AEE77C9E232E}" type="presParOf" srcId="{DCD18E69-4419-4D31-BD04-C272E06823FC}" destId="{D4FBD1E8-5745-4EB1-B3E9-38AD03DE9F77}" srcOrd="4" destOrd="0" presId="urn:microsoft.com/office/officeart/2005/8/layout/cycle3"/>
    <dgm:cxn modelId="{6D10A7D3-E9A0-4672-AE46-8269EADD7BC6}" type="presParOf" srcId="{DCD18E69-4419-4D31-BD04-C272E06823FC}" destId="{146E04F5-4620-45F6-98F6-8071811D322F}" srcOrd="5"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F1144-EAEF-41D4-88D1-DD614BA8F09D}">
      <dsp:nvSpPr>
        <dsp:cNvPr id="0" name=""/>
        <dsp:cNvSpPr/>
      </dsp:nvSpPr>
      <dsp:spPr>
        <a:xfrm>
          <a:off x="903059" y="-19292"/>
          <a:ext cx="3690970" cy="3690970"/>
        </a:xfrm>
        <a:prstGeom prst="circularArrow">
          <a:avLst>
            <a:gd name="adj1" fmla="val 5544"/>
            <a:gd name="adj2" fmla="val 330680"/>
            <a:gd name="adj3" fmla="val 13836544"/>
            <a:gd name="adj4" fmla="val 17349181"/>
            <a:gd name="adj5" fmla="val 5757"/>
          </a:avLst>
        </a:prstGeom>
        <a:solidFill>
          <a:schemeClr val="accent4">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BE3DD481-D0EA-4DC8-B6C7-27DDCAE4787A}">
      <dsp:nvSpPr>
        <dsp:cNvPr id="0" name=""/>
        <dsp:cNvSpPr/>
      </dsp:nvSpPr>
      <dsp:spPr>
        <a:xfrm>
          <a:off x="1907071" y="1364"/>
          <a:ext cx="1682946" cy="841473"/>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t>Identificar el problema</a:t>
          </a:r>
        </a:p>
      </dsp:txBody>
      <dsp:txXfrm>
        <a:off x="1948148" y="42441"/>
        <a:ext cx="1600792" cy="759319"/>
      </dsp:txXfrm>
    </dsp:sp>
    <dsp:sp modelId="{F9F7C47C-520E-4854-9568-FF0D5A2C39CE}">
      <dsp:nvSpPr>
        <dsp:cNvPr id="0" name=""/>
        <dsp:cNvSpPr/>
      </dsp:nvSpPr>
      <dsp:spPr>
        <a:xfrm>
          <a:off x="3404010" y="1088954"/>
          <a:ext cx="1682946" cy="841473"/>
        </a:xfrm>
        <a:prstGeom prst="roundRect">
          <a:avLst/>
        </a:prstGeom>
        <a:gradFill rotWithShape="0">
          <a:gsLst>
            <a:gs pos="0">
              <a:schemeClr val="accent4">
                <a:hueOff val="-1762768"/>
                <a:satOff val="0"/>
                <a:lumOff val="3334"/>
                <a:alphaOff val="0"/>
                <a:tint val="50000"/>
                <a:satMod val="300000"/>
              </a:schemeClr>
            </a:gs>
            <a:gs pos="35000">
              <a:schemeClr val="accent4">
                <a:hueOff val="-1762768"/>
                <a:satOff val="0"/>
                <a:lumOff val="3334"/>
                <a:alphaOff val="0"/>
                <a:tint val="37000"/>
                <a:satMod val="300000"/>
              </a:schemeClr>
            </a:gs>
            <a:gs pos="100000">
              <a:schemeClr val="accent4">
                <a:hueOff val="-1762768"/>
                <a:satOff val="0"/>
                <a:lumOff val="333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t>Lluvia de ideas </a:t>
          </a:r>
        </a:p>
      </dsp:txBody>
      <dsp:txXfrm>
        <a:off x="3445087" y="1130031"/>
        <a:ext cx="1600792" cy="759319"/>
      </dsp:txXfrm>
    </dsp:sp>
    <dsp:sp modelId="{65EEB015-E20B-4185-BC83-7974638D4A30}">
      <dsp:nvSpPr>
        <dsp:cNvPr id="0" name=""/>
        <dsp:cNvSpPr/>
      </dsp:nvSpPr>
      <dsp:spPr>
        <a:xfrm>
          <a:off x="2832230" y="2848711"/>
          <a:ext cx="1682946" cy="841473"/>
        </a:xfrm>
        <a:prstGeom prst="roundRect">
          <a:avLst/>
        </a:prstGeom>
        <a:gradFill rotWithShape="0">
          <a:gsLst>
            <a:gs pos="0">
              <a:schemeClr val="accent4">
                <a:hueOff val="-3525536"/>
                <a:satOff val="0"/>
                <a:lumOff val="6667"/>
                <a:alphaOff val="0"/>
                <a:tint val="50000"/>
                <a:satMod val="300000"/>
              </a:schemeClr>
            </a:gs>
            <a:gs pos="35000">
              <a:schemeClr val="accent4">
                <a:hueOff val="-3525536"/>
                <a:satOff val="0"/>
                <a:lumOff val="6667"/>
                <a:alphaOff val="0"/>
                <a:tint val="37000"/>
                <a:satMod val="300000"/>
              </a:schemeClr>
            </a:gs>
            <a:gs pos="100000">
              <a:schemeClr val="accent4">
                <a:hueOff val="-3525536"/>
                <a:satOff val="0"/>
                <a:lumOff val="666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t>Planear la solución</a:t>
          </a:r>
        </a:p>
      </dsp:txBody>
      <dsp:txXfrm>
        <a:off x="2873307" y="2889788"/>
        <a:ext cx="1600792" cy="759319"/>
      </dsp:txXfrm>
    </dsp:sp>
    <dsp:sp modelId="{D4FBD1E8-5745-4EB1-B3E9-38AD03DE9F77}">
      <dsp:nvSpPr>
        <dsp:cNvPr id="0" name=""/>
        <dsp:cNvSpPr/>
      </dsp:nvSpPr>
      <dsp:spPr>
        <a:xfrm>
          <a:off x="981912" y="2848711"/>
          <a:ext cx="1682946" cy="841473"/>
        </a:xfrm>
        <a:prstGeom prst="roundRect">
          <a:avLst/>
        </a:prstGeom>
        <a:gradFill rotWithShape="0">
          <a:gsLst>
            <a:gs pos="0">
              <a:schemeClr val="accent4">
                <a:hueOff val="-5288304"/>
                <a:satOff val="0"/>
                <a:lumOff val="10001"/>
                <a:alphaOff val="0"/>
                <a:tint val="50000"/>
                <a:satMod val="300000"/>
              </a:schemeClr>
            </a:gs>
            <a:gs pos="35000">
              <a:schemeClr val="accent4">
                <a:hueOff val="-5288304"/>
                <a:satOff val="0"/>
                <a:lumOff val="10001"/>
                <a:alphaOff val="0"/>
                <a:tint val="37000"/>
                <a:satMod val="300000"/>
              </a:schemeClr>
            </a:gs>
            <a:gs pos="100000">
              <a:schemeClr val="accent4">
                <a:hueOff val="-5288304"/>
                <a:satOff val="0"/>
                <a:lumOff val="1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t>Realizar el prototipo</a:t>
          </a:r>
        </a:p>
      </dsp:txBody>
      <dsp:txXfrm>
        <a:off x="1022989" y="2889788"/>
        <a:ext cx="1600792" cy="759319"/>
      </dsp:txXfrm>
    </dsp:sp>
    <dsp:sp modelId="{146E04F5-4620-45F6-98F6-8071811D322F}">
      <dsp:nvSpPr>
        <dsp:cNvPr id="0" name=""/>
        <dsp:cNvSpPr/>
      </dsp:nvSpPr>
      <dsp:spPr>
        <a:xfrm>
          <a:off x="410132" y="1088954"/>
          <a:ext cx="1682946" cy="841473"/>
        </a:xfrm>
        <a:prstGeom prst="roundRect">
          <a:avLst/>
        </a:prstGeom>
        <a:gradFill rotWithShape="0">
          <a:gsLst>
            <a:gs pos="0">
              <a:schemeClr val="accent4">
                <a:hueOff val="-7051072"/>
                <a:satOff val="0"/>
                <a:lumOff val="13334"/>
                <a:alphaOff val="0"/>
                <a:tint val="50000"/>
                <a:satMod val="300000"/>
              </a:schemeClr>
            </a:gs>
            <a:gs pos="35000">
              <a:schemeClr val="accent4">
                <a:hueOff val="-7051072"/>
                <a:satOff val="0"/>
                <a:lumOff val="13334"/>
                <a:alphaOff val="0"/>
                <a:tint val="37000"/>
                <a:satMod val="300000"/>
              </a:schemeClr>
            </a:gs>
            <a:gs pos="100000">
              <a:schemeClr val="accent4">
                <a:hueOff val="-7051072"/>
                <a:satOff val="0"/>
                <a:lumOff val="1333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t>Realizar pruebas y mejorar el prototipo</a:t>
          </a:r>
        </a:p>
      </dsp:txBody>
      <dsp:txXfrm>
        <a:off x="451209" y="1130031"/>
        <a:ext cx="1600792" cy="759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F1144-EAEF-41D4-88D1-DD614BA8F09D}">
      <dsp:nvSpPr>
        <dsp:cNvPr id="0" name=""/>
        <dsp:cNvSpPr/>
      </dsp:nvSpPr>
      <dsp:spPr>
        <a:xfrm>
          <a:off x="1189086" y="-119523"/>
          <a:ext cx="3928470" cy="3928470"/>
        </a:xfrm>
        <a:prstGeom prst="circularArrow">
          <a:avLst>
            <a:gd name="adj1" fmla="val 5544"/>
            <a:gd name="adj2" fmla="val 330680"/>
            <a:gd name="adj3" fmla="val 13806374"/>
            <a:gd name="adj4" fmla="val 17367461"/>
            <a:gd name="adj5" fmla="val 5757"/>
          </a:avLst>
        </a:prstGeom>
        <a:solidFill>
          <a:schemeClr val="accent4">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BE3DD481-D0EA-4DC8-B6C7-27DDCAE4787A}">
      <dsp:nvSpPr>
        <dsp:cNvPr id="0" name=""/>
        <dsp:cNvSpPr/>
      </dsp:nvSpPr>
      <dsp:spPr>
        <a:xfrm>
          <a:off x="2245650" y="-96274"/>
          <a:ext cx="1815341" cy="90767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CO" sz="900" kern="1200" dirty="0">
              <a:latin typeface="Montserrat" panose="00000500000000000000" pitchFamily="2" charset="0"/>
            </a:rPr>
            <a:t>Mala calidad del aire por las basuras y por la cantidad de carros en las avenidas cercanas al colegio</a:t>
          </a:r>
        </a:p>
      </dsp:txBody>
      <dsp:txXfrm>
        <a:off x="2289959" y="-51965"/>
        <a:ext cx="1726723" cy="819052"/>
      </dsp:txXfrm>
    </dsp:sp>
    <dsp:sp modelId="{F9F7C47C-520E-4854-9568-FF0D5A2C39CE}">
      <dsp:nvSpPr>
        <dsp:cNvPr id="0" name=""/>
        <dsp:cNvSpPr/>
      </dsp:nvSpPr>
      <dsp:spPr>
        <a:xfrm>
          <a:off x="3645867" y="1061297"/>
          <a:ext cx="2201428" cy="907670"/>
        </a:xfrm>
        <a:prstGeom prst="roundRect">
          <a:avLst/>
        </a:prstGeom>
        <a:gradFill rotWithShape="0">
          <a:gsLst>
            <a:gs pos="0">
              <a:schemeClr val="accent4">
                <a:hueOff val="-1762768"/>
                <a:satOff val="0"/>
                <a:lumOff val="3334"/>
                <a:alphaOff val="0"/>
                <a:tint val="50000"/>
                <a:satMod val="300000"/>
              </a:schemeClr>
            </a:gs>
            <a:gs pos="35000">
              <a:schemeClr val="accent4">
                <a:hueOff val="-1762768"/>
                <a:satOff val="0"/>
                <a:lumOff val="3334"/>
                <a:alphaOff val="0"/>
                <a:tint val="37000"/>
                <a:satMod val="300000"/>
              </a:schemeClr>
            </a:gs>
            <a:gs pos="100000">
              <a:schemeClr val="accent4">
                <a:hueOff val="-1762768"/>
                <a:satOff val="0"/>
                <a:lumOff val="333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CO" sz="900" kern="1200" dirty="0">
              <a:latin typeface="Montserrat" panose="00000500000000000000" pitchFamily="2" charset="0"/>
            </a:rPr>
            <a:t>Crear un vehículo con paneles solares</a:t>
          </a:r>
        </a:p>
        <a:p>
          <a:pPr marL="0" lvl="0" indent="0" algn="ctr" defTabSz="400050">
            <a:lnSpc>
              <a:spcPct val="90000"/>
            </a:lnSpc>
            <a:spcBef>
              <a:spcPct val="0"/>
            </a:spcBef>
            <a:spcAft>
              <a:spcPct val="35000"/>
            </a:spcAft>
            <a:buNone/>
          </a:pPr>
          <a:r>
            <a:rPr lang="es-CO" sz="900" kern="1200" dirty="0">
              <a:latin typeface="Montserrat" panose="00000500000000000000" pitchFamily="2" charset="0"/>
            </a:rPr>
            <a:t>Educar a las personas sobre la disposición de las basuras</a:t>
          </a:r>
        </a:p>
        <a:p>
          <a:pPr marL="0" lvl="0" indent="0" algn="ctr" defTabSz="400050">
            <a:lnSpc>
              <a:spcPct val="90000"/>
            </a:lnSpc>
            <a:spcBef>
              <a:spcPct val="0"/>
            </a:spcBef>
            <a:spcAft>
              <a:spcPct val="35000"/>
            </a:spcAft>
            <a:buNone/>
          </a:pPr>
          <a:r>
            <a:rPr lang="es-CO" sz="900" kern="1200" dirty="0">
              <a:latin typeface="Montserrat" panose="00000500000000000000" pitchFamily="2" charset="0"/>
            </a:rPr>
            <a:t>Hacer campañas de reciclaje</a:t>
          </a:r>
        </a:p>
      </dsp:txBody>
      <dsp:txXfrm>
        <a:off x="3690176" y="1105606"/>
        <a:ext cx="2112810" cy="819052"/>
      </dsp:txXfrm>
    </dsp:sp>
    <dsp:sp modelId="{65EEB015-E20B-4185-BC83-7974638D4A30}">
      <dsp:nvSpPr>
        <dsp:cNvPr id="0" name=""/>
        <dsp:cNvSpPr/>
      </dsp:nvSpPr>
      <dsp:spPr>
        <a:xfrm>
          <a:off x="3075896" y="2503955"/>
          <a:ext cx="2804285" cy="1293767"/>
        </a:xfrm>
        <a:prstGeom prst="roundRect">
          <a:avLst/>
        </a:prstGeom>
        <a:gradFill rotWithShape="0">
          <a:gsLst>
            <a:gs pos="0">
              <a:schemeClr val="accent4">
                <a:hueOff val="-3525536"/>
                <a:satOff val="0"/>
                <a:lumOff val="6667"/>
                <a:alphaOff val="0"/>
                <a:tint val="50000"/>
                <a:satMod val="300000"/>
              </a:schemeClr>
            </a:gs>
            <a:gs pos="35000">
              <a:schemeClr val="accent4">
                <a:hueOff val="-3525536"/>
                <a:satOff val="0"/>
                <a:lumOff val="6667"/>
                <a:alphaOff val="0"/>
                <a:tint val="37000"/>
                <a:satMod val="300000"/>
              </a:schemeClr>
            </a:gs>
            <a:gs pos="100000">
              <a:schemeClr val="accent4">
                <a:hueOff val="-3525536"/>
                <a:satOff val="0"/>
                <a:lumOff val="666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CO" sz="900" kern="1200" dirty="0">
              <a:latin typeface="Montserrat" panose="00000500000000000000" pitchFamily="2" charset="0"/>
            </a:rPr>
            <a:t>Se centró la solución en el problema de las basuras, se planeó la construcción de un centro de reciclaje automatizado para ayudar a las personas a disponer, separar y reutilizar adecuadamente los residuos para disminuir la contaminación del aire producida por las basuras en las calles. </a:t>
          </a:r>
        </a:p>
        <a:p>
          <a:pPr marL="0" lvl="0" indent="0" algn="ctr" defTabSz="400050">
            <a:lnSpc>
              <a:spcPct val="90000"/>
            </a:lnSpc>
            <a:spcBef>
              <a:spcPct val="0"/>
            </a:spcBef>
            <a:spcAft>
              <a:spcPct val="35000"/>
            </a:spcAft>
            <a:buNone/>
          </a:pPr>
          <a:r>
            <a:rPr lang="es-CO" sz="900" kern="1200" dirty="0">
              <a:latin typeface="Montserrat" panose="00000500000000000000" pitchFamily="2" charset="0"/>
            </a:rPr>
            <a:t>Para esto se diseñó el “robot” en Tinkercad y se dispusieron los materiales </a:t>
          </a:r>
        </a:p>
      </dsp:txBody>
      <dsp:txXfrm>
        <a:off x="3139052" y="2567111"/>
        <a:ext cx="2677973" cy="1167455"/>
      </dsp:txXfrm>
    </dsp:sp>
    <dsp:sp modelId="{D4FBD1E8-5745-4EB1-B3E9-38AD03DE9F77}">
      <dsp:nvSpPr>
        <dsp:cNvPr id="0" name=""/>
        <dsp:cNvSpPr/>
      </dsp:nvSpPr>
      <dsp:spPr>
        <a:xfrm>
          <a:off x="704574" y="2509422"/>
          <a:ext cx="1815341" cy="907670"/>
        </a:xfrm>
        <a:prstGeom prst="roundRect">
          <a:avLst/>
        </a:prstGeom>
        <a:gradFill rotWithShape="0">
          <a:gsLst>
            <a:gs pos="0">
              <a:schemeClr val="accent4">
                <a:hueOff val="-5288304"/>
                <a:satOff val="0"/>
                <a:lumOff val="10001"/>
                <a:alphaOff val="0"/>
                <a:tint val="50000"/>
                <a:satMod val="300000"/>
              </a:schemeClr>
            </a:gs>
            <a:gs pos="35000">
              <a:schemeClr val="accent4">
                <a:hueOff val="-5288304"/>
                <a:satOff val="0"/>
                <a:lumOff val="10001"/>
                <a:alphaOff val="0"/>
                <a:tint val="37000"/>
                <a:satMod val="300000"/>
              </a:schemeClr>
            </a:gs>
            <a:gs pos="100000">
              <a:schemeClr val="accent4">
                <a:hueOff val="-5288304"/>
                <a:satOff val="0"/>
                <a:lumOff val="1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CO" sz="900" kern="1200" dirty="0">
              <a:latin typeface="Montserrat" panose="00000500000000000000" pitchFamily="2" charset="0"/>
            </a:rPr>
            <a:t>Se realizó un diagrama de flujo para especificar las funciones del robot. Se diseño el montaje en Tinkercad y se programó en Mblock</a:t>
          </a:r>
        </a:p>
      </dsp:txBody>
      <dsp:txXfrm>
        <a:off x="748883" y="2553731"/>
        <a:ext cx="1726723" cy="819052"/>
      </dsp:txXfrm>
    </dsp:sp>
    <dsp:sp modelId="{146E04F5-4620-45F6-98F6-8071811D322F}">
      <dsp:nvSpPr>
        <dsp:cNvPr id="0" name=""/>
        <dsp:cNvSpPr/>
      </dsp:nvSpPr>
      <dsp:spPr>
        <a:xfrm>
          <a:off x="652389" y="1061297"/>
          <a:ext cx="1815341" cy="907670"/>
        </a:xfrm>
        <a:prstGeom prst="roundRect">
          <a:avLst/>
        </a:prstGeom>
        <a:gradFill rotWithShape="0">
          <a:gsLst>
            <a:gs pos="0">
              <a:schemeClr val="accent4">
                <a:hueOff val="-7051072"/>
                <a:satOff val="0"/>
                <a:lumOff val="13334"/>
                <a:alphaOff val="0"/>
                <a:tint val="50000"/>
                <a:satMod val="300000"/>
              </a:schemeClr>
            </a:gs>
            <a:gs pos="35000">
              <a:schemeClr val="accent4">
                <a:hueOff val="-7051072"/>
                <a:satOff val="0"/>
                <a:lumOff val="13334"/>
                <a:alphaOff val="0"/>
                <a:tint val="37000"/>
                <a:satMod val="300000"/>
              </a:schemeClr>
            </a:gs>
            <a:gs pos="100000">
              <a:schemeClr val="accent4">
                <a:hueOff val="-7051072"/>
                <a:satOff val="0"/>
                <a:lumOff val="1333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CO" sz="900" kern="1200" dirty="0">
              <a:latin typeface="Montserrat" panose="00000500000000000000" pitchFamily="2" charset="0"/>
            </a:rPr>
            <a:t>Se puso a prueba el prototipo con estudiantes del colegio y se proyecta mejorar el prototipo con sensores de humedad </a:t>
          </a:r>
        </a:p>
      </dsp:txBody>
      <dsp:txXfrm>
        <a:off x="696698" y="1105606"/>
        <a:ext cx="1726723" cy="81905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de7457949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de7457949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526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de7457949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de7457949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0329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de7457949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de7457949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545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de7457949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de7457949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slide" userDrawn="1">
  <p:cSld name="TITLE">
    <p:bg>
      <p:bgPr>
        <a:solidFill>
          <a:srgbClr val="981FAC"/>
        </a:solidFill>
        <a:effectLst/>
      </p:bgPr>
    </p:bg>
    <p:spTree>
      <p:nvGrpSpPr>
        <p:cNvPr id="1" name="Shape 9"/>
        <p:cNvGrpSpPr/>
        <p:nvPr/>
      </p:nvGrpSpPr>
      <p:grpSpPr>
        <a:xfrm>
          <a:off x="0" y="0"/>
          <a:ext cx="0" cy="0"/>
          <a:chOff x="0" y="0"/>
          <a:chExt cx="0" cy="0"/>
        </a:xfrm>
      </p:grpSpPr>
      <p:pic>
        <p:nvPicPr>
          <p:cNvPr id="5" name="Imagen 4">
            <a:extLst>
              <a:ext uri="{FF2B5EF4-FFF2-40B4-BE49-F238E27FC236}">
                <a16:creationId xmlns:a16="http://schemas.microsoft.com/office/drawing/2014/main" id="{67A4526B-3819-7A26-DEE6-692FCC624F40}"/>
              </a:ext>
            </a:extLst>
          </p:cNvPr>
          <p:cNvPicPr>
            <a:picLocks noChangeAspect="1"/>
          </p:cNvPicPr>
          <p:nvPr userDrawn="1"/>
        </p:nvPicPr>
        <p:blipFill>
          <a:blip r:embed="rId2"/>
          <a:stretch>
            <a:fillRect/>
          </a:stretch>
        </p:blipFill>
        <p:spPr>
          <a:xfrm>
            <a:off x="-8550" y="53"/>
            <a:ext cx="9152550" cy="5149851"/>
          </a:xfrm>
          <a:prstGeom prst="rect">
            <a:avLst/>
          </a:prstGeom>
        </p:spPr>
      </p:pic>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9895326-9CBF-9A9A-A337-865E537B3593}"/>
              </a:ext>
            </a:extLst>
          </p:cNvPr>
          <p:cNvPicPr>
            <a:picLocks noChangeAspect="1"/>
          </p:cNvPicPr>
          <p:nvPr userDrawn="1"/>
        </p:nvPicPr>
        <p:blipFill>
          <a:blip r:embed="rId2"/>
          <a:stretch>
            <a:fillRect/>
          </a:stretch>
        </p:blipFill>
        <p:spPr>
          <a:xfrm>
            <a:off x="0" y="0"/>
            <a:ext cx="9144000" cy="5145040"/>
          </a:xfrm>
          <a:prstGeom prst="rect">
            <a:avLst/>
          </a:prstGeom>
        </p:spPr>
      </p:pic>
      <p:sp>
        <p:nvSpPr>
          <p:cNvPr id="7" name="Título 6">
            <a:extLst>
              <a:ext uri="{FF2B5EF4-FFF2-40B4-BE49-F238E27FC236}">
                <a16:creationId xmlns:a16="http://schemas.microsoft.com/office/drawing/2014/main" id="{DD96BEA3-F078-E378-436D-66A752EDB0EE}"/>
              </a:ext>
            </a:extLst>
          </p:cNvPr>
          <p:cNvSpPr>
            <a:spLocks noGrp="1"/>
          </p:cNvSpPr>
          <p:nvPr>
            <p:ph type="title" hasCustomPrompt="1"/>
          </p:nvPr>
        </p:nvSpPr>
        <p:spPr>
          <a:xfrm>
            <a:off x="0" y="2330550"/>
            <a:ext cx="5669280" cy="732690"/>
          </a:xfrm>
        </p:spPr>
        <p:txBody>
          <a:bodyPr/>
          <a:lstStyle>
            <a:lvl1pPr algn="ctr">
              <a:defRPr sz="3200">
                <a:solidFill>
                  <a:schemeClr val="bg1"/>
                </a:solidFill>
                <a:latin typeface=""/>
              </a:defRPr>
            </a:lvl1pPr>
          </a:lstStyle>
          <a:p>
            <a:r>
              <a:rPr lang="es-MX" dirty="0"/>
              <a:t>Título de la presentación</a:t>
            </a:r>
            <a:endParaRPr lang="es-CO" dirty="0"/>
          </a:p>
        </p:txBody>
      </p:sp>
    </p:spTree>
    <p:extLst>
      <p:ext uri="{BB962C8B-B14F-4D97-AF65-F5344CB8AC3E}">
        <p14:creationId xmlns:p14="http://schemas.microsoft.com/office/powerpoint/2010/main" val="192104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slide 1">
  <p:cSld name="BLANK_1">
    <p:spTree>
      <p:nvGrpSpPr>
        <p:cNvPr id="1" name="Shape 146"/>
        <p:cNvGrpSpPr/>
        <p:nvPr/>
      </p:nvGrpSpPr>
      <p:grpSpPr>
        <a:xfrm>
          <a:off x="0" y="0"/>
          <a:ext cx="0" cy="0"/>
          <a:chOff x="0" y="0"/>
          <a:chExt cx="0" cy="0"/>
        </a:xfrm>
      </p:grpSpPr>
      <p:sp>
        <p:nvSpPr>
          <p:cNvPr id="147" name="Google Shape;147;p20"/>
          <p:cNvSpPr/>
          <p:nvPr/>
        </p:nvSpPr>
        <p:spPr>
          <a:xfrm rot="-1949626">
            <a:off x="6835838" y="1205979"/>
            <a:ext cx="2861462" cy="2861462"/>
          </a:xfrm>
          <a:prstGeom prst="rect">
            <a:avLst/>
          </a:prstGeom>
          <a:solidFill>
            <a:srgbClr val="154A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p:nvPr/>
        </p:nvSpPr>
        <p:spPr>
          <a:xfrm>
            <a:off x="-181850" y="2926900"/>
            <a:ext cx="2991900" cy="2991900"/>
          </a:xfrm>
          <a:prstGeom prst="ellipse">
            <a:avLst/>
          </a:prstGeom>
          <a:solidFill>
            <a:srgbClr val="C81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0"/>
          <p:cNvSpPr txBox="1">
            <a:spLocks noGrp="1"/>
          </p:cNvSpPr>
          <p:nvPr>
            <p:ph type="title" hasCustomPrompt="1"/>
          </p:nvPr>
        </p:nvSpPr>
        <p:spPr>
          <a:xfrm>
            <a:off x="978477" y="3770050"/>
            <a:ext cx="1892100" cy="482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800"/>
              <a:buFont typeface="Montserrat"/>
              <a:buNone/>
              <a:defRPr sz="1800" b="1">
                <a:solidFill>
                  <a:srgbClr val="FFFFFF"/>
                </a:solidFill>
                <a:latin typeface="Montserrat"/>
                <a:ea typeface="Montserrat"/>
                <a:cs typeface="Montserrat"/>
                <a:sym typeface="Montserrat"/>
              </a:defRPr>
            </a:lvl1pPr>
            <a:lvl2pPr lvl="1" algn="r" rtl="0">
              <a:spcBef>
                <a:spcPts val="0"/>
              </a:spcBef>
              <a:spcAft>
                <a:spcPts val="0"/>
              </a:spcAft>
              <a:buClr>
                <a:srgbClr val="EFD67E"/>
              </a:buClr>
              <a:buSzPts val="3600"/>
              <a:buFont typeface="Montserrat"/>
              <a:buNone/>
              <a:defRPr b="1">
                <a:solidFill>
                  <a:srgbClr val="EFD67E"/>
                </a:solidFill>
                <a:latin typeface="Montserrat"/>
                <a:ea typeface="Montserrat"/>
                <a:cs typeface="Montserrat"/>
                <a:sym typeface="Montserrat"/>
              </a:defRPr>
            </a:lvl2pPr>
            <a:lvl3pPr lvl="2" algn="r" rtl="0">
              <a:spcBef>
                <a:spcPts val="0"/>
              </a:spcBef>
              <a:spcAft>
                <a:spcPts val="0"/>
              </a:spcAft>
              <a:buClr>
                <a:srgbClr val="EFD67E"/>
              </a:buClr>
              <a:buSzPts val="3600"/>
              <a:buFont typeface="Montserrat"/>
              <a:buNone/>
              <a:defRPr b="1">
                <a:solidFill>
                  <a:srgbClr val="EFD67E"/>
                </a:solidFill>
                <a:latin typeface="Montserrat"/>
                <a:ea typeface="Montserrat"/>
                <a:cs typeface="Montserrat"/>
                <a:sym typeface="Montserrat"/>
              </a:defRPr>
            </a:lvl3pPr>
            <a:lvl4pPr lvl="3" algn="r" rtl="0">
              <a:spcBef>
                <a:spcPts val="0"/>
              </a:spcBef>
              <a:spcAft>
                <a:spcPts val="0"/>
              </a:spcAft>
              <a:buClr>
                <a:srgbClr val="EFD67E"/>
              </a:buClr>
              <a:buSzPts val="3600"/>
              <a:buFont typeface="Montserrat"/>
              <a:buNone/>
              <a:defRPr b="1">
                <a:solidFill>
                  <a:srgbClr val="EFD67E"/>
                </a:solidFill>
                <a:latin typeface="Montserrat"/>
                <a:ea typeface="Montserrat"/>
                <a:cs typeface="Montserrat"/>
                <a:sym typeface="Montserrat"/>
              </a:defRPr>
            </a:lvl4pPr>
            <a:lvl5pPr lvl="4" algn="r" rtl="0">
              <a:spcBef>
                <a:spcPts val="0"/>
              </a:spcBef>
              <a:spcAft>
                <a:spcPts val="0"/>
              </a:spcAft>
              <a:buClr>
                <a:srgbClr val="EFD67E"/>
              </a:buClr>
              <a:buSzPts val="3600"/>
              <a:buFont typeface="Montserrat"/>
              <a:buNone/>
              <a:defRPr b="1">
                <a:solidFill>
                  <a:srgbClr val="EFD67E"/>
                </a:solidFill>
                <a:latin typeface="Montserrat"/>
                <a:ea typeface="Montserrat"/>
                <a:cs typeface="Montserrat"/>
                <a:sym typeface="Montserrat"/>
              </a:defRPr>
            </a:lvl5pPr>
            <a:lvl6pPr lvl="5" algn="r" rtl="0">
              <a:spcBef>
                <a:spcPts val="0"/>
              </a:spcBef>
              <a:spcAft>
                <a:spcPts val="0"/>
              </a:spcAft>
              <a:buClr>
                <a:srgbClr val="EFD67E"/>
              </a:buClr>
              <a:buSzPts val="3600"/>
              <a:buFont typeface="Montserrat"/>
              <a:buNone/>
              <a:defRPr b="1">
                <a:solidFill>
                  <a:srgbClr val="EFD67E"/>
                </a:solidFill>
                <a:latin typeface="Montserrat"/>
                <a:ea typeface="Montserrat"/>
                <a:cs typeface="Montserrat"/>
                <a:sym typeface="Montserrat"/>
              </a:defRPr>
            </a:lvl6pPr>
            <a:lvl7pPr lvl="6" algn="r" rtl="0">
              <a:spcBef>
                <a:spcPts val="0"/>
              </a:spcBef>
              <a:spcAft>
                <a:spcPts val="0"/>
              </a:spcAft>
              <a:buClr>
                <a:srgbClr val="EFD67E"/>
              </a:buClr>
              <a:buSzPts val="3600"/>
              <a:buFont typeface="Montserrat"/>
              <a:buNone/>
              <a:defRPr b="1">
                <a:solidFill>
                  <a:srgbClr val="EFD67E"/>
                </a:solidFill>
                <a:latin typeface="Montserrat"/>
                <a:ea typeface="Montserrat"/>
                <a:cs typeface="Montserrat"/>
                <a:sym typeface="Montserrat"/>
              </a:defRPr>
            </a:lvl7pPr>
            <a:lvl8pPr lvl="7" algn="r" rtl="0">
              <a:spcBef>
                <a:spcPts val="0"/>
              </a:spcBef>
              <a:spcAft>
                <a:spcPts val="0"/>
              </a:spcAft>
              <a:buClr>
                <a:srgbClr val="EFD67E"/>
              </a:buClr>
              <a:buSzPts val="3600"/>
              <a:buFont typeface="Montserrat"/>
              <a:buNone/>
              <a:defRPr b="1">
                <a:solidFill>
                  <a:srgbClr val="EFD67E"/>
                </a:solidFill>
                <a:latin typeface="Montserrat"/>
                <a:ea typeface="Montserrat"/>
                <a:cs typeface="Montserrat"/>
                <a:sym typeface="Montserrat"/>
              </a:defRPr>
            </a:lvl8pPr>
            <a:lvl9pPr lvl="8" algn="r" rtl="0">
              <a:spcBef>
                <a:spcPts val="0"/>
              </a:spcBef>
              <a:spcAft>
                <a:spcPts val="0"/>
              </a:spcAft>
              <a:buClr>
                <a:srgbClr val="EFD67E"/>
              </a:buClr>
              <a:buSzPts val="3600"/>
              <a:buFont typeface="Montserrat"/>
              <a:buNone/>
              <a:defRPr b="1">
                <a:solidFill>
                  <a:srgbClr val="EFD67E"/>
                </a:solidFill>
                <a:latin typeface="Montserrat"/>
                <a:ea typeface="Montserrat"/>
                <a:cs typeface="Montserrat"/>
                <a:sym typeface="Montserrat"/>
              </a:defRPr>
            </a:lvl9pPr>
          </a:lstStyle>
          <a:p>
            <a:r>
              <a:rPr lang="es-ES" dirty="0"/>
              <a:t>Clic agregar título</a:t>
            </a:r>
            <a:endParaRPr dirty="0"/>
          </a:p>
        </p:txBody>
      </p:sp>
      <p:sp>
        <p:nvSpPr>
          <p:cNvPr id="150" name="Google Shape;150;p20"/>
          <p:cNvSpPr txBox="1">
            <a:spLocks noGrp="1"/>
          </p:cNvSpPr>
          <p:nvPr>
            <p:ph type="subTitle" idx="1"/>
          </p:nvPr>
        </p:nvSpPr>
        <p:spPr>
          <a:xfrm>
            <a:off x="6768119" y="1791589"/>
            <a:ext cx="1892100" cy="1712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a:solidFill>
                  <a:srgbClr val="FFFFFF"/>
                </a:solidFill>
                <a:latin typeface="Montserrat Light"/>
                <a:ea typeface="Montserrat Light"/>
                <a:cs typeface="Montserrat Light"/>
                <a:sym typeface="Montserrat Light"/>
              </a:defRPr>
            </a:lvl1pPr>
            <a:lvl2pPr lvl="1" rtl="0">
              <a:spcBef>
                <a:spcPts val="0"/>
              </a:spcBef>
              <a:spcAft>
                <a:spcPts val="0"/>
              </a:spcAft>
              <a:buNone/>
              <a:defRPr>
                <a:solidFill>
                  <a:srgbClr val="FFFFFF"/>
                </a:solidFill>
                <a:latin typeface="Montserrat Light"/>
                <a:ea typeface="Montserrat Light"/>
                <a:cs typeface="Montserrat Light"/>
                <a:sym typeface="Montserrat Light"/>
              </a:defRPr>
            </a:lvl2pPr>
            <a:lvl3pPr lvl="2" rtl="0">
              <a:spcBef>
                <a:spcPts val="0"/>
              </a:spcBef>
              <a:spcAft>
                <a:spcPts val="0"/>
              </a:spcAft>
              <a:buNone/>
              <a:defRPr>
                <a:solidFill>
                  <a:srgbClr val="FFFFFF"/>
                </a:solidFill>
                <a:latin typeface="Montserrat Light"/>
                <a:ea typeface="Montserrat Light"/>
                <a:cs typeface="Montserrat Light"/>
                <a:sym typeface="Montserrat Light"/>
              </a:defRPr>
            </a:lvl3pPr>
            <a:lvl4pPr lvl="3" rtl="0">
              <a:spcBef>
                <a:spcPts val="0"/>
              </a:spcBef>
              <a:spcAft>
                <a:spcPts val="0"/>
              </a:spcAft>
              <a:buNone/>
              <a:defRPr>
                <a:solidFill>
                  <a:srgbClr val="FFFFFF"/>
                </a:solidFill>
                <a:latin typeface="Montserrat Light"/>
                <a:ea typeface="Montserrat Light"/>
                <a:cs typeface="Montserrat Light"/>
                <a:sym typeface="Montserrat Light"/>
              </a:defRPr>
            </a:lvl4pPr>
            <a:lvl5pPr lvl="4" rtl="0">
              <a:spcBef>
                <a:spcPts val="0"/>
              </a:spcBef>
              <a:spcAft>
                <a:spcPts val="0"/>
              </a:spcAft>
              <a:buNone/>
              <a:defRPr>
                <a:solidFill>
                  <a:srgbClr val="FFFFFF"/>
                </a:solidFill>
                <a:latin typeface="Montserrat Light"/>
                <a:ea typeface="Montserrat Light"/>
                <a:cs typeface="Montserrat Light"/>
                <a:sym typeface="Montserrat Light"/>
              </a:defRPr>
            </a:lvl5pPr>
            <a:lvl6pPr lvl="5" rtl="0">
              <a:spcBef>
                <a:spcPts val="0"/>
              </a:spcBef>
              <a:spcAft>
                <a:spcPts val="0"/>
              </a:spcAft>
              <a:buNone/>
              <a:defRPr>
                <a:solidFill>
                  <a:srgbClr val="FFFFFF"/>
                </a:solidFill>
                <a:latin typeface="Montserrat Light"/>
                <a:ea typeface="Montserrat Light"/>
                <a:cs typeface="Montserrat Light"/>
                <a:sym typeface="Montserrat Light"/>
              </a:defRPr>
            </a:lvl6pPr>
            <a:lvl7pPr lvl="6" rtl="0">
              <a:spcBef>
                <a:spcPts val="0"/>
              </a:spcBef>
              <a:spcAft>
                <a:spcPts val="0"/>
              </a:spcAft>
              <a:buNone/>
              <a:defRPr>
                <a:solidFill>
                  <a:srgbClr val="FFFFFF"/>
                </a:solidFill>
                <a:latin typeface="Montserrat Light"/>
                <a:ea typeface="Montserrat Light"/>
                <a:cs typeface="Montserrat Light"/>
                <a:sym typeface="Montserrat Light"/>
              </a:defRPr>
            </a:lvl7pPr>
            <a:lvl8pPr lvl="7" rtl="0">
              <a:spcBef>
                <a:spcPts val="0"/>
              </a:spcBef>
              <a:spcAft>
                <a:spcPts val="0"/>
              </a:spcAft>
              <a:buNone/>
              <a:defRPr>
                <a:solidFill>
                  <a:srgbClr val="FFFFFF"/>
                </a:solidFill>
                <a:latin typeface="Montserrat Light"/>
                <a:ea typeface="Montserrat Light"/>
                <a:cs typeface="Montserrat Light"/>
                <a:sym typeface="Montserrat Light"/>
              </a:defRPr>
            </a:lvl8pPr>
            <a:lvl9pPr lvl="8" rtl="0">
              <a:spcBef>
                <a:spcPts val="0"/>
              </a:spcBef>
              <a:spcAft>
                <a:spcPts val="0"/>
              </a:spcAft>
              <a:buNone/>
              <a:defRPr>
                <a:solidFill>
                  <a:srgbClr val="FFFFFF"/>
                </a:solidFill>
                <a:latin typeface="Montserrat Light"/>
                <a:ea typeface="Montserrat Light"/>
                <a:cs typeface="Montserrat Light"/>
                <a:sym typeface="Montserrat Light"/>
              </a:defRPr>
            </a:lvl9pPr>
          </a:lstStyle>
          <a:p>
            <a:endParaRPr dirty="0"/>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lide 3">
  <p:cSld name="Blank slide 3">
    <p:spTree>
      <p:nvGrpSpPr>
        <p:cNvPr id="1" name="Shape 140"/>
        <p:cNvGrpSpPr/>
        <p:nvPr/>
      </p:nvGrpSpPr>
      <p:grpSpPr>
        <a:xfrm>
          <a:off x="0" y="0"/>
          <a:ext cx="0" cy="0"/>
          <a:chOff x="0" y="0"/>
          <a:chExt cx="0" cy="0"/>
        </a:xfrm>
      </p:grpSpPr>
      <p:sp>
        <p:nvSpPr>
          <p:cNvPr id="142" name="Google Shape;142;p18"/>
          <p:cNvSpPr txBox="1">
            <a:spLocks noGrp="1"/>
          </p:cNvSpPr>
          <p:nvPr>
            <p:ph type="title"/>
          </p:nvPr>
        </p:nvSpPr>
        <p:spPr>
          <a:xfrm>
            <a:off x="671100" y="1032811"/>
            <a:ext cx="7785000" cy="5520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Montserrat"/>
              <a:buNone/>
              <a:defRPr b="0">
                <a:latin typeface="Montserrat"/>
                <a:ea typeface="Montserrat"/>
                <a:cs typeface="Montserrat"/>
                <a:sym typeface="Montserrat"/>
              </a:defRPr>
            </a:lvl1pPr>
            <a:lvl2pPr lvl="1" rtl="0">
              <a:spcBef>
                <a:spcPts val="0"/>
              </a:spcBef>
              <a:spcAft>
                <a:spcPts val="0"/>
              </a:spcAft>
              <a:buSzPts val="3600"/>
              <a:buFont typeface="Montserrat"/>
              <a:buNone/>
              <a:defRPr b="1">
                <a:latin typeface="Montserrat"/>
                <a:ea typeface="Montserrat"/>
                <a:cs typeface="Montserrat"/>
                <a:sym typeface="Montserrat"/>
              </a:defRPr>
            </a:lvl2pPr>
            <a:lvl3pPr lvl="2" rtl="0">
              <a:spcBef>
                <a:spcPts val="0"/>
              </a:spcBef>
              <a:spcAft>
                <a:spcPts val="0"/>
              </a:spcAft>
              <a:buSzPts val="3600"/>
              <a:buFont typeface="Montserrat"/>
              <a:buNone/>
              <a:defRPr b="1">
                <a:latin typeface="Montserrat"/>
                <a:ea typeface="Montserrat"/>
                <a:cs typeface="Montserrat"/>
                <a:sym typeface="Montserrat"/>
              </a:defRPr>
            </a:lvl3pPr>
            <a:lvl4pPr lvl="3" rtl="0">
              <a:spcBef>
                <a:spcPts val="0"/>
              </a:spcBef>
              <a:spcAft>
                <a:spcPts val="0"/>
              </a:spcAft>
              <a:buSzPts val="3600"/>
              <a:buFont typeface="Montserrat"/>
              <a:buNone/>
              <a:defRPr b="1">
                <a:latin typeface="Montserrat"/>
                <a:ea typeface="Montserrat"/>
                <a:cs typeface="Montserrat"/>
                <a:sym typeface="Montserrat"/>
              </a:defRPr>
            </a:lvl4pPr>
            <a:lvl5pPr lvl="4" rtl="0">
              <a:spcBef>
                <a:spcPts val="0"/>
              </a:spcBef>
              <a:spcAft>
                <a:spcPts val="0"/>
              </a:spcAft>
              <a:buSzPts val="3600"/>
              <a:buFont typeface="Montserrat"/>
              <a:buNone/>
              <a:defRPr b="1">
                <a:latin typeface="Montserrat"/>
                <a:ea typeface="Montserrat"/>
                <a:cs typeface="Montserrat"/>
                <a:sym typeface="Montserrat"/>
              </a:defRPr>
            </a:lvl5pPr>
            <a:lvl6pPr lvl="5" rtl="0">
              <a:spcBef>
                <a:spcPts val="0"/>
              </a:spcBef>
              <a:spcAft>
                <a:spcPts val="0"/>
              </a:spcAft>
              <a:buSzPts val="3600"/>
              <a:buFont typeface="Montserrat"/>
              <a:buNone/>
              <a:defRPr b="1">
                <a:latin typeface="Montserrat"/>
                <a:ea typeface="Montserrat"/>
                <a:cs typeface="Montserrat"/>
                <a:sym typeface="Montserrat"/>
              </a:defRPr>
            </a:lvl6pPr>
            <a:lvl7pPr lvl="6" rtl="0">
              <a:spcBef>
                <a:spcPts val="0"/>
              </a:spcBef>
              <a:spcAft>
                <a:spcPts val="0"/>
              </a:spcAft>
              <a:buSzPts val="3600"/>
              <a:buFont typeface="Montserrat"/>
              <a:buNone/>
              <a:defRPr b="1">
                <a:latin typeface="Montserrat"/>
                <a:ea typeface="Montserrat"/>
                <a:cs typeface="Montserrat"/>
                <a:sym typeface="Montserrat"/>
              </a:defRPr>
            </a:lvl7pPr>
            <a:lvl8pPr lvl="7" rtl="0">
              <a:spcBef>
                <a:spcPts val="0"/>
              </a:spcBef>
              <a:spcAft>
                <a:spcPts val="0"/>
              </a:spcAft>
              <a:buSzPts val="3600"/>
              <a:buFont typeface="Montserrat"/>
              <a:buNone/>
              <a:defRPr b="1">
                <a:latin typeface="Montserrat"/>
                <a:ea typeface="Montserrat"/>
                <a:cs typeface="Montserrat"/>
                <a:sym typeface="Montserrat"/>
              </a:defRPr>
            </a:lvl8pPr>
            <a:lvl9pPr lvl="8" rtl="0">
              <a:spcBef>
                <a:spcPts val="0"/>
              </a:spcBef>
              <a:spcAft>
                <a:spcPts val="0"/>
              </a:spcAft>
              <a:buSzPts val="3600"/>
              <a:buFont typeface="Montserrat"/>
              <a:buNone/>
              <a:defRPr b="1">
                <a:latin typeface="Montserrat"/>
                <a:ea typeface="Montserrat"/>
                <a:cs typeface="Montserrat"/>
                <a:sym typeface="Montserrat"/>
              </a:defRPr>
            </a:lvl9pPr>
          </a:lstStyle>
          <a:p>
            <a:endParaRPr lang="es-CO" dirty="0"/>
          </a:p>
        </p:txBody>
      </p:sp>
      <p:pic>
        <p:nvPicPr>
          <p:cNvPr id="2" name="Imagen 1">
            <a:extLst>
              <a:ext uri="{FF2B5EF4-FFF2-40B4-BE49-F238E27FC236}">
                <a16:creationId xmlns:a16="http://schemas.microsoft.com/office/drawing/2014/main" id="{280E0B8A-B6B1-3B31-BE9D-195C33E32890}"/>
              </a:ext>
            </a:extLst>
          </p:cNvPr>
          <p:cNvPicPr>
            <a:picLocks noChangeAspect="1"/>
          </p:cNvPicPr>
          <p:nvPr userDrawn="1"/>
        </p:nvPicPr>
        <p:blipFill rotWithShape="1">
          <a:blip r:embed="rId2">
            <a:clrChange>
              <a:clrFrom>
                <a:srgbClr val="FFFFFF"/>
              </a:clrFrom>
              <a:clrTo>
                <a:srgbClr val="FFFFFF">
                  <a:alpha val="0"/>
                </a:srgbClr>
              </a:clrTo>
            </a:clrChange>
            <a:alphaModFix amt="20000"/>
          </a:blip>
          <a:srcRect r="18362"/>
          <a:stretch/>
        </p:blipFill>
        <p:spPr>
          <a:xfrm rot="16200000">
            <a:off x="1502759" y="-1502759"/>
            <a:ext cx="2571750" cy="5577268"/>
          </a:xfrm>
          <a:prstGeom prst="rect">
            <a:avLst/>
          </a:prstGeom>
        </p:spPr>
      </p:pic>
      <p:pic>
        <p:nvPicPr>
          <p:cNvPr id="3" name="Imagen 2">
            <a:extLst>
              <a:ext uri="{FF2B5EF4-FFF2-40B4-BE49-F238E27FC236}">
                <a16:creationId xmlns:a16="http://schemas.microsoft.com/office/drawing/2014/main" id="{013A7DA4-151F-4C06-9EB0-EB6DF93E9896}"/>
              </a:ext>
            </a:extLst>
          </p:cNvPr>
          <p:cNvPicPr>
            <a:picLocks noChangeAspect="1"/>
          </p:cNvPicPr>
          <p:nvPr userDrawn="1"/>
        </p:nvPicPr>
        <p:blipFill rotWithShape="1">
          <a:blip r:embed="rId3">
            <a:clrChange>
              <a:clrFrom>
                <a:srgbClr val="FFFFFF"/>
              </a:clrFrom>
              <a:clrTo>
                <a:srgbClr val="FFFFFF">
                  <a:alpha val="0"/>
                </a:srgbClr>
              </a:clrTo>
            </a:clrChange>
          </a:blip>
          <a:srcRect r="19066"/>
          <a:stretch/>
        </p:blipFill>
        <p:spPr>
          <a:xfrm>
            <a:off x="7736999" y="1032811"/>
            <a:ext cx="1407001" cy="3077878"/>
          </a:xfrm>
          <a:prstGeom prst="rect">
            <a:avLst/>
          </a:prstGeom>
        </p:spPr>
      </p:pic>
    </p:spTree>
    <p:extLst>
      <p:ext uri="{BB962C8B-B14F-4D97-AF65-F5344CB8AC3E}">
        <p14:creationId xmlns:p14="http://schemas.microsoft.com/office/powerpoint/2010/main" val="13910497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34343"/>
              </a:buClr>
              <a:buSzPts val="3600"/>
              <a:buFont typeface="Montserrat"/>
              <a:buNone/>
              <a:defRPr sz="3600" b="1">
                <a:solidFill>
                  <a:srgbClr val="434343"/>
                </a:solidFill>
                <a:latin typeface="Montserrat"/>
                <a:ea typeface="Montserrat"/>
                <a:cs typeface="Montserrat"/>
                <a:sym typeface="Montserrat"/>
              </a:defRPr>
            </a:lvl1pPr>
            <a:lvl2pPr lvl="1" rtl="0">
              <a:spcBef>
                <a:spcPts val="0"/>
              </a:spcBef>
              <a:spcAft>
                <a:spcPts val="0"/>
              </a:spcAft>
              <a:buClr>
                <a:srgbClr val="434343"/>
              </a:buClr>
              <a:buSzPts val="3600"/>
              <a:buFont typeface="Arvo"/>
              <a:buNone/>
              <a:defRPr sz="3600">
                <a:solidFill>
                  <a:srgbClr val="434343"/>
                </a:solidFill>
                <a:latin typeface="Arvo"/>
                <a:ea typeface="Arvo"/>
                <a:cs typeface="Arvo"/>
                <a:sym typeface="Arvo"/>
              </a:defRPr>
            </a:lvl2pPr>
            <a:lvl3pPr lvl="2" rtl="0">
              <a:spcBef>
                <a:spcPts val="0"/>
              </a:spcBef>
              <a:spcAft>
                <a:spcPts val="0"/>
              </a:spcAft>
              <a:buClr>
                <a:srgbClr val="434343"/>
              </a:buClr>
              <a:buSzPts val="3600"/>
              <a:buFont typeface="Arvo"/>
              <a:buNone/>
              <a:defRPr sz="3600">
                <a:solidFill>
                  <a:srgbClr val="434343"/>
                </a:solidFill>
                <a:latin typeface="Arvo"/>
                <a:ea typeface="Arvo"/>
                <a:cs typeface="Arvo"/>
                <a:sym typeface="Arvo"/>
              </a:defRPr>
            </a:lvl3pPr>
            <a:lvl4pPr lvl="3" rtl="0">
              <a:spcBef>
                <a:spcPts val="0"/>
              </a:spcBef>
              <a:spcAft>
                <a:spcPts val="0"/>
              </a:spcAft>
              <a:buClr>
                <a:srgbClr val="434343"/>
              </a:buClr>
              <a:buSzPts val="3600"/>
              <a:buFont typeface="Arvo"/>
              <a:buNone/>
              <a:defRPr sz="3600">
                <a:solidFill>
                  <a:srgbClr val="434343"/>
                </a:solidFill>
                <a:latin typeface="Arvo"/>
                <a:ea typeface="Arvo"/>
                <a:cs typeface="Arvo"/>
                <a:sym typeface="Arvo"/>
              </a:defRPr>
            </a:lvl4pPr>
            <a:lvl5pPr lvl="4" rtl="0">
              <a:spcBef>
                <a:spcPts val="0"/>
              </a:spcBef>
              <a:spcAft>
                <a:spcPts val="0"/>
              </a:spcAft>
              <a:buClr>
                <a:srgbClr val="434343"/>
              </a:buClr>
              <a:buSzPts val="3600"/>
              <a:buFont typeface="Arvo"/>
              <a:buNone/>
              <a:defRPr sz="3600">
                <a:solidFill>
                  <a:srgbClr val="434343"/>
                </a:solidFill>
                <a:latin typeface="Arvo"/>
                <a:ea typeface="Arvo"/>
                <a:cs typeface="Arvo"/>
                <a:sym typeface="Arvo"/>
              </a:defRPr>
            </a:lvl5pPr>
            <a:lvl6pPr lvl="5" rtl="0">
              <a:spcBef>
                <a:spcPts val="0"/>
              </a:spcBef>
              <a:spcAft>
                <a:spcPts val="0"/>
              </a:spcAft>
              <a:buClr>
                <a:srgbClr val="434343"/>
              </a:buClr>
              <a:buSzPts val="3600"/>
              <a:buFont typeface="Arvo"/>
              <a:buNone/>
              <a:defRPr sz="3600">
                <a:solidFill>
                  <a:srgbClr val="434343"/>
                </a:solidFill>
                <a:latin typeface="Arvo"/>
                <a:ea typeface="Arvo"/>
                <a:cs typeface="Arvo"/>
                <a:sym typeface="Arvo"/>
              </a:defRPr>
            </a:lvl6pPr>
            <a:lvl7pPr lvl="6" rtl="0">
              <a:spcBef>
                <a:spcPts val="0"/>
              </a:spcBef>
              <a:spcAft>
                <a:spcPts val="0"/>
              </a:spcAft>
              <a:buClr>
                <a:srgbClr val="434343"/>
              </a:buClr>
              <a:buSzPts val="3600"/>
              <a:buFont typeface="Arvo"/>
              <a:buNone/>
              <a:defRPr sz="3600">
                <a:solidFill>
                  <a:srgbClr val="434343"/>
                </a:solidFill>
                <a:latin typeface="Arvo"/>
                <a:ea typeface="Arvo"/>
                <a:cs typeface="Arvo"/>
                <a:sym typeface="Arvo"/>
              </a:defRPr>
            </a:lvl7pPr>
            <a:lvl8pPr lvl="7" rtl="0">
              <a:spcBef>
                <a:spcPts val="0"/>
              </a:spcBef>
              <a:spcAft>
                <a:spcPts val="0"/>
              </a:spcAft>
              <a:buClr>
                <a:srgbClr val="434343"/>
              </a:buClr>
              <a:buSzPts val="3600"/>
              <a:buFont typeface="Arvo"/>
              <a:buNone/>
              <a:defRPr sz="3600">
                <a:solidFill>
                  <a:srgbClr val="434343"/>
                </a:solidFill>
                <a:latin typeface="Arvo"/>
                <a:ea typeface="Arvo"/>
                <a:cs typeface="Arvo"/>
                <a:sym typeface="Arvo"/>
              </a:defRPr>
            </a:lvl8pPr>
            <a:lvl9pPr lvl="8" rtl="0">
              <a:spcBef>
                <a:spcPts val="0"/>
              </a:spcBef>
              <a:spcAft>
                <a:spcPts val="0"/>
              </a:spcAft>
              <a:buClr>
                <a:srgbClr val="434343"/>
              </a:buClr>
              <a:buSzPts val="3600"/>
              <a:buFont typeface="Arvo"/>
              <a:buNone/>
              <a:defRPr sz="3600">
                <a:solidFill>
                  <a:srgbClr val="434343"/>
                </a:solidFill>
                <a:latin typeface="Arvo"/>
                <a:ea typeface="Arvo"/>
                <a:cs typeface="Arvo"/>
                <a:sym typeface="Arvo"/>
              </a:defRPr>
            </a:lvl9pPr>
          </a:lstStyle>
          <a:p>
            <a:endParaRPr/>
          </a:p>
        </p:txBody>
      </p:sp>
      <p:sp>
        <p:nvSpPr>
          <p:cNvPr id="7" name="Google Shape;7;p1"/>
          <p:cNvSpPr txBox="1">
            <a:spLocks noGrp="1"/>
          </p:cNvSpPr>
          <p:nvPr>
            <p:ph type="body" idx="1"/>
          </p:nvPr>
        </p:nvSpPr>
        <p:spPr>
          <a:xfrm>
            <a:off x="1068100" y="1702300"/>
            <a:ext cx="7047300" cy="25020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Montserrat"/>
              <a:buChar char="●"/>
              <a:defRPr sz="1200">
                <a:solidFill>
                  <a:srgbClr val="434343"/>
                </a:solidFill>
                <a:latin typeface="Montserrat"/>
                <a:ea typeface="Montserrat"/>
                <a:cs typeface="Montserrat"/>
                <a:sym typeface="Montserrat"/>
              </a:defRPr>
            </a:lvl1pPr>
            <a:lvl2pPr marL="914400" lvl="1" indent="-304800" rtl="0">
              <a:lnSpc>
                <a:spcPct val="100000"/>
              </a:lnSpc>
              <a:spcBef>
                <a:spcPts val="0"/>
              </a:spcBef>
              <a:spcAft>
                <a:spcPts val="0"/>
              </a:spcAft>
              <a:buClr>
                <a:srgbClr val="434343"/>
              </a:buClr>
              <a:buSzPts val="1200"/>
              <a:buFont typeface="Montserrat"/>
              <a:buChar char="○"/>
              <a:defRPr sz="1200">
                <a:solidFill>
                  <a:srgbClr val="434343"/>
                </a:solidFill>
                <a:latin typeface="Montserrat"/>
                <a:ea typeface="Montserrat"/>
                <a:cs typeface="Montserrat"/>
                <a:sym typeface="Montserrat"/>
              </a:defRPr>
            </a:lvl2pPr>
            <a:lvl3pPr marL="1371600" lvl="2" indent="-304800" rtl="0">
              <a:lnSpc>
                <a:spcPct val="100000"/>
              </a:lnSpc>
              <a:spcBef>
                <a:spcPts val="0"/>
              </a:spcBef>
              <a:spcAft>
                <a:spcPts val="0"/>
              </a:spcAft>
              <a:buClr>
                <a:srgbClr val="434343"/>
              </a:buClr>
              <a:buSzPts val="1200"/>
              <a:buFont typeface="Montserrat"/>
              <a:buChar char="■"/>
              <a:defRPr sz="1200">
                <a:solidFill>
                  <a:srgbClr val="434343"/>
                </a:solidFill>
                <a:latin typeface="Montserrat"/>
                <a:ea typeface="Montserrat"/>
                <a:cs typeface="Montserrat"/>
                <a:sym typeface="Montserrat"/>
              </a:defRPr>
            </a:lvl3pPr>
            <a:lvl4pPr marL="1828800" lvl="3" indent="-304800" rtl="0">
              <a:lnSpc>
                <a:spcPct val="100000"/>
              </a:lnSpc>
              <a:spcBef>
                <a:spcPts val="0"/>
              </a:spcBef>
              <a:spcAft>
                <a:spcPts val="0"/>
              </a:spcAft>
              <a:buClr>
                <a:srgbClr val="434343"/>
              </a:buClr>
              <a:buSzPts val="1200"/>
              <a:buFont typeface="Montserrat"/>
              <a:buChar char="●"/>
              <a:defRPr sz="1200">
                <a:solidFill>
                  <a:srgbClr val="434343"/>
                </a:solidFill>
                <a:latin typeface="Montserrat"/>
                <a:ea typeface="Montserrat"/>
                <a:cs typeface="Montserrat"/>
                <a:sym typeface="Montserrat"/>
              </a:defRPr>
            </a:lvl4pPr>
            <a:lvl5pPr marL="2286000" lvl="4" indent="-304800" rtl="0">
              <a:lnSpc>
                <a:spcPct val="100000"/>
              </a:lnSpc>
              <a:spcBef>
                <a:spcPts val="0"/>
              </a:spcBef>
              <a:spcAft>
                <a:spcPts val="0"/>
              </a:spcAft>
              <a:buClr>
                <a:srgbClr val="434343"/>
              </a:buClr>
              <a:buSzPts val="1200"/>
              <a:buFont typeface="Montserrat"/>
              <a:buChar char="○"/>
              <a:defRPr sz="1200">
                <a:solidFill>
                  <a:srgbClr val="434343"/>
                </a:solidFill>
                <a:latin typeface="Montserrat"/>
                <a:ea typeface="Montserrat"/>
                <a:cs typeface="Montserrat"/>
                <a:sym typeface="Montserrat"/>
              </a:defRPr>
            </a:lvl5pPr>
            <a:lvl6pPr marL="2743200" lvl="5" indent="-304800" rtl="0">
              <a:lnSpc>
                <a:spcPct val="100000"/>
              </a:lnSpc>
              <a:spcBef>
                <a:spcPts val="0"/>
              </a:spcBef>
              <a:spcAft>
                <a:spcPts val="0"/>
              </a:spcAft>
              <a:buClr>
                <a:srgbClr val="434343"/>
              </a:buClr>
              <a:buSzPts val="1200"/>
              <a:buFont typeface="Montserrat"/>
              <a:buChar char="■"/>
              <a:defRPr sz="1200">
                <a:solidFill>
                  <a:srgbClr val="434343"/>
                </a:solidFill>
                <a:latin typeface="Montserrat"/>
                <a:ea typeface="Montserrat"/>
                <a:cs typeface="Montserrat"/>
                <a:sym typeface="Montserrat"/>
              </a:defRPr>
            </a:lvl6pPr>
            <a:lvl7pPr marL="3200400" lvl="6" indent="-304800" rtl="0">
              <a:lnSpc>
                <a:spcPct val="100000"/>
              </a:lnSpc>
              <a:spcBef>
                <a:spcPts val="0"/>
              </a:spcBef>
              <a:spcAft>
                <a:spcPts val="0"/>
              </a:spcAft>
              <a:buClr>
                <a:srgbClr val="434343"/>
              </a:buClr>
              <a:buSzPts val="1200"/>
              <a:buFont typeface="Montserrat"/>
              <a:buChar char="●"/>
              <a:defRPr sz="1200">
                <a:solidFill>
                  <a:srgbClr val="434343"/>
                </a:solidFill>
                <a:latin typeface="Montserrat"/>
                <a:ea typeface="Montserrat"/>
                <a:cs typeface="Montserrat"/>
                <a:sym typeface="Montserrat"/>
              </a:defRPr>
            </a:lvl7pPr>
            <a:lvl8pPr marL="3657600" lvl="7" indent="-304800" rtl="0">
              <a:lnSpc>
                <a:spcPct val="100000"/>
              </a:lnSpc>
              <a:spcBef>
                <a:spcPts val="0"/>
              </a:spcBef>
              <a:spcAft>
                <a:spcPts val="0"/>
              </a:spcAft>
              <a:buClr>
                <a:srgbClr val="434343"/>
              </a:buClr>
              <a:buSzPts val="1200"/>
              <a:buFont typeface="Montserrat"/>
              <a:buChar char="○"/>
              <a:defRPr sz="1200">
                <a:solidFill>
                  <a:srgbClr val="434343"/>
                </a:solidFill>
                <a:latin typeface="Montserrat"/>
                <a:ea typeface="Montserrat"/>
                <a:cs typeface="Montserrat"/>
                <a:sym typeface="Montserrat"/>
              </a:defRPr>
            </a:lvl8pPr>
            <a:lvl9pPr marL="4114800" lvl="8" indent="-304800" rtl="0">
              <a:lnSpc>
                <a:spcPct val="100000"/>
              </a:lnSpc>
              <a:spcBef>
                <a:spcPts val="0"/>
              </a:spcBef>
              <a:spcAft>
                <a:spcPts val="0"/>
              </a:spcAft>
              <a:buClr>
                <a:srgbClr val="434343"/>
              </a:buClr>
              <a:buSzPts val="1200"/>
              <a:buFont typeface="Montserrat"/>
              <a:buChar char="■"/>
              <a:defRPr sz="1200">
                <a:solidFill>
                  <a:srgbClr val="434343"/>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74" r:id="rId2"/>
    <p:sldLayoutId id="2147483666" r:id="rId3"/>
    <p:sldLayoutId id="214748367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6.emf"/><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5.emf"/><Relationship Id="rId7" Type="http://schemas.openxmlformats.org/officeDocument/2006/relationships/image" Target="../media/image23.jpe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27.jpeg"/><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hyperlink" Target="https://youtu.be/kLLZDssmMIk" TargetMode="External"/><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hyperlink" Target="https://youtu.be/JM3LWDwPxiw" TargetMode="External"/><Relationship Id="rId5" Type="http://schemas.openxmlformats.org/officeDocument/2006/relationships/image" Target="../media/image17.jpeg"/><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emf"/><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6.emf"/><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5.emf"/><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7.pn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emf"/><Relationship Id="rId7" Type="http://schemas.openxmlformats.org/officeDocument/2006/relationships/diagramQuickStyle" Target="../diagrams/quickStyle1.xml"/><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emf"/><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emf"/><Relationship Id="rId7" Type="http://schemas.openxmlformats.org/officeDocument/2006/relationships/diagramQuickStyle" Target="../diagrams/quickStyle2.xml"/><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emf"/><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81FAC"/>
        </a:solidFill>
        <a:effectLst/>
      </p:bgPr>
    </p:bg>
    <p:spTree>
      <p:nvGrpSpPr>
        <p:cNvPr id="1" name="Shape 19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0;p35">
            <a:extLst>
              <a:ext uri="{FF2B5EF4-FFF2-40B4-BE49-F238E27FC236}">
                <a16:creationId xmlns:a16="http://schemas.microsoft.com/office/drawing/2014/main" id="{34414BB5-3228-05E3-651C-73185CFAD372}"/>
              </a:ext>
            </a:extLst>
          </p:cNvPr>
          <p:cNvSpPr txBox="1">
            <a:spLocks noGrp="1"/>
          </p:cNvSpPr>
          <p:nvPr>
            <p:ph type="title"/>
          </p:nvPr>
        </p:nvSpPr>
        <p:spPr>
          <a:xfrm>
            <a:off x="1863918" y="144945"/>
            <a:ext cx="5846281" cy="821513"/>
          </a:xfrm>
          <a:prstGeom prst="rect">
            <a:avLst/>
          </a:prstGeom>
        </p:spPr>
        <p:txBody>
          <a:bodyPr spcFirstLastPara="1" wrap="square" lIns="91425" tIns="91425" rIns="91425" bIns="91425" anchor="t" anchorCtr="0">
            <a:noAutofit/>
          </a:bodyPr>
          <a:lstStyle/>
          <a:p>
            <a:pPr algn="ctr"/>
            <a:r>
              <a:rPr lang="es-ES" b="1" dirty="0">
                <a:solidFill>
                  <a:schemeClr val="tx1"/>
                </a:solidFill>
                <a:latin typeface="Montserrat" pitchFamily="2" charset="0"/>
                <a:cs typeface="Calibri" panose="020F0502020204030204" pitchFamily="34" charset="0"/>
              </a:rPr>
              <a:t>Solución del problema</a:t>
            </a:r>
            <a:r>
              <a:rPr lang="es-ES" b="1" dirty="0">
                <a:solidFill>
                  <a:schemeClr val="tx1"/>
                </a:solidFill>
                <a:latin typeface="Montserrat" pitchFamily="2" charset="0"/>
                <a:cs typeface="Calibri" panose="020F0502020204030204" pitchFamily="34" charset="0"/>
                <a:sym typeface="Montserrat"/>
              </a:rPr>
              <a:t> </a:t>
            </a:r>
            <a:endParaRPr sz="3600" b="1" dirty="0">
              <a:solidFill>
                <a:schemeClr val="dk1"/>
              </a:solidFill>
              <a:latin typeface="Montserrat"/>
              <a:ea typeface="Montserrat"/>
              <a:cs typeface="Montserrat"/>
              <a:sym typeface="Montserrat"/>
            </a:endParaRPr>
          </a:p>
        </p:txBody>
      </p:sp>
      <p:pic>
        <p:nvPicPr>
          <p:cNvPr id="5" name="Imagen 4">
            <a:extLst>
              <a:ext uri="{FF2B5EF4-FFF2-40B4-BE49-F238E27FC236}">
                <a16:creationId xmlns:a16="http://schemas.microsoft.com/office/drawing/2014/main" id="{784D2EA2-AB01-FF06-7504-5445AFC83731}"/>
              </a:ext>
            </a:extLst>
          </p:cNvPr>
          <p:cNvPicPr>
            <a:picLocks noChangeAspect="1"/>
          </p:cNvPicPr>
          <p:nvPr/>
        </p:nvPicPr>
        <p:blipFill>
          <a:blip r:embed="rId2"/>
          <a:stretch>
            <a:fillRect/>
          </a:stretch>
        </p:blipFill>
        <p:spPr>
          <a:xfrm>
            <a:off x="7383156" y="4372353"/>
            <a:ext cx="1629294" cy="507739"/>
          </a:xfrm>
          <a:prstGeom prst="rect">
            <a:avLst/>
          </a:prstGeom>
        </p:spPr>
      </p:pic>
      <p:pic>
        <p:nvPicPr>
          <p:cNvPr id="6" name="Imagen 5">
            <a:extLst>
              <a:ext uri="{FF2B5EF4-FFF2-40B4-BE49-F238E27FC236}">
                <a16:creationId xmlns:a16="http://schemas.microsoft.com/office/drawing/2014/main" id="{FBFBF802-98F0-DBCA-53EC-CF9497767BD0}"/>
              </a:ext>
            </a:extLst>
          </p:cNvPr>
          <p:cNvPicPr>
            <a:picLocks noChangeAspect="1"/>
          </p:cNvPicPr>
          <p:nvPr/>
        </p:nvPicPr>
        <p:blipFill>
          <a:blip r:embed="rId3"/>
          <a:stretch>
            <a:fillRect/>
          </a:stretch>
        </p:blipFill>
        <p:spPr>
          <a:xfrm>
            <a:off x="269575" y="274321"/>
            <a:ext cx="1261871" cy="466473"/>
          </a:xfrm>
          <a:prstGeom prst="rect">
            <a:avLst/>
          </a:prstGeom>
        </p:spPr>
      </p:pic>
      <p:pic>
        <p:nvPicPr>
          <p:cNvPr id="7" name="Imagen 6">
            <a:extLst>
              <a:ext uri="{FF2B5EF4-FFF2-40B4-BE49-F238E27FC236}">
                <a16:creationId xmlns:a16="http://schemas.microsoft.com/office/drawing/2014/main" id="{9E544659-8F54-781B-8FC6-83FEBA42CFD7}"/>
              </a:ext>
            </a:extLst>
          </p:cNvPr>
          <p:cNvPicPr>
            <a:picLocks noChangeAspect="1"/>
          </p:cNvPicPr>
          <p:nvPr/>
        </p:nvPicPr>
        <p:blipFill>
          <a:blip r:embed="rId4"/>
          <a:stretch>
            <a:fillRect/>
          </a:stretch>
        </p:blipFill>
        <p:spPr>
          <a:xfrm>
            <a:off x="7607809" y="286455"/>
            <a:ext cx="1261870" cy="330856"/>
          </a:xfrm>
          <a:prstGeom prst="rect">
            <a:avLst/>
          </a:prstGeom>
        </p:spPr>
      </p:pic>
      <p:sp>
        <p:nvSpPr>
          <p:cNvPr id="2" name="CuadroTexto 2">
            <a:extLst>
              <a:ext uri="{FF2B5EF4-FFF2-40B4-BE49-F238E27FC236}">
                <a16:creationId xmlns:a16="http://schemas.microsoft.com/office/drawing/2014/main" id="{5D09C4AE-6C2A-E35C-BF5C-301A4A70EE53}"/>
              </a:ext>
            </a:extLst>
          </p:cNvPr>
          <p:cNvSpPr txBox="1"/>
          <p:nvPr/>
        </p:nvSpPr>
        <p:spPr>
          <a:xfrm>
            <a:off x="324432" y="802033"/>
            <a:ext cx="4671059" cy="3323987"/>
          </a:xfrm>
          <a:prstGeom prst="rect">
            <a:avLst/>
          </a:prstGeom>
          <a:noFill/>
        </p:spPr>
        <p:txBody>
          <a:bodyPr wrap="square" rtlCol="0">
            <a:spAutoFit/>
          </a:bodyPr>
          <a:lstStyle/>
          <a:p>
            <a:r>
              <a:rPr lang="es-MX" b="1" i="1" u="sng" dirty="0">
                <a:solidFill>
                  <a:schemeClr val="tx1"/>
                </a:solidFill>
                <a:latin typeface="Montserrat Light" panose="00000400000000000000" pitchFamily="2" charset="0"/>
              </a:rPr>
              <a:t>Momento 3.</a:t>
            </a:r>
          </a:p>
          <a:p>
            <a:pPr algn="just"/>
            <a:endParaRPr lang="es-MX" b="1" dirty="0">
              <a:solidFill>
                <a:schemeClr val="tx1"/>
              </a:solidFill>
              <a:latin typeface="Montserrat Light" panose="00000400000000000000" pitchFamily="2" charset="0"/>
            </a:endParaRPr>
          </a:p>
          <a:p>
            <a:pPr algn="just"/>
            <a:r>
              <a:rPr lang="es-MX" dirty="0">
                <a:solidFill>
                  <a:schemeClr val="tx1"/>
                </a:solidFill>
                <a:latin typeface="Montserrat Light" panose="00000400000000000000" pitchFamily="2" charset="0"/>
              </a:rPr>
              <a:t>Alistamiento de recursos o elementos:</a:t>
            </a:r>
          </a:p>
          <a:p>
            <a:pPr algn="just"/>
            <a:endParaRPr lang="es-MX" dirty="0">
              <a:solidFill>
                <a:schemeClr val="tx1"/>
              </a:solidFill>
              <a:latin typeface="Montserrat Light" panose="00000400000000000000" pitchFamily="2" charset="0"/>
            </a:endParaRPr>
          </a:p>
          <a:p>
            <a:pPr algn="just"/>
            <a:endParaRPr lang="es-CO"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a:p>
            <a:pPr algn="just"/>
            <a:endParaRPr lang="es-CO" dirty="0">
              <a:solidFill>
                <a:schemeClr val="tx1"/>
              </a:solidFill>
              <a:latin typeface="Montserrat Light" panose="00000400000000000000" pitchFamily="2" charset="0"/>
            </a:endParaRPr>
          </a:p>
        </p:txBody>
      </p:sp>
      <p:graphicFrame>
        <p:nvGraphicFramePr>
          <p:cNvPr id="9" name="Tabla 9">
            <a:extLst>
              <a:ext uri="{FF2B5EF4-FFF2-40B4-BE49-F238E27FC236}">
                <a16:creationId xmlns:a16="http://schemas.microsoft.com/office/drawing/2014/main" id="{1ECF8536-BE3C-3B09-8328-A92954667A5D}"/>
              </a:ext>
            </a:extLst>
          </p:cNvPr>
          <p:cNvGraphicFramePr>
            <a:graphicFrameLocks noGrp="1"/>
          </p:cNvGraphicFramePr>
          <p:nvPr>
            <p:extLst>
              <p:ext uri="{D42A27DB-BD31-4B8C-83A1-F6EECF244321}">
                <p14:modId xmlns:p14="http://schemas.microsoft.com/office/powerpoint/2010/main" val="2668851641"/>
              </p:ext>
            </p:extLst>
          </p:nvPr>
        </p:nvGraphicFramePr>
        <p:xfrm>
          <a:off x="492980" y="1623546"/>
          <a:ext cx="3882012" cy="2551430"/>
        </p:xfrm>
        <a:graphic>
          <a:graphicData uri="http://schemas.openxmlformats.org/drawingml/2006/table">
            <a:tbl>
              <a:tblPr firstRow="1" bandRow="1">
                <a:tableStyleId>{32C5FAD2-183E-495A-88D6-5BC58F5F2225}</a:tableStyleId>
              </a:tblPr>
              <a:tblGrid>
                <a:gridCol w="432861">
                  <a:extLst>
                    <a:ext uri="{9D8B030D-6E8A-4147-A177-3AD203B41FA5}">
                      <a16:colId xmlns:a16="http://schemas.microsoft.com/office/drawing/2014/main" val="2049008832"/>
                    </a:ext>
                  </a:extLst>
                </a:gridCol>
                <a:gridCol w="3449151">
                  <a:extLst>
                    <a:ext uri="{9D8B030D-6E8A-4147-A177-3AD203B41FA5}">
                      <a16:colId xmlns:a16="http://schemas.microsoft.com/office/drawing/2014/main" val="1004225240"/>
                    </a:ext>
                  </a:extLst>
                </a:gridCol>
              </a:tblGrid>
              <a:tr h="382270">
                <a:tc>
                  <a:txBody>
                    <a:bodyPr/>
                    <a:lstStyle/>
                    <a:p>
                      <a:r>
                        <a:rPr lang="es-MX" sz="1100" dirty="0">
                          <a:latin typeface="Montserrat Light" panose="00000400000000000000" pitchFamily="2" charset="0"/>
                        </a:rPr>
                        <a:t>1</a:t>
                      </a:r>
                      <a:endParaRPr lang="es-CO" sz="1100" dirty="0">
                        <a:latin typeface="Montserrat Light" panose="00000400000000000000" pitchFamily="2" charset="0"/>
                      </a:endParaRPr>
                    </a:p>
                  </a:txBody>
                  <a:tcPr/>
                </a:tc>
                <a:tc>
                  <a:txBody>
                    <a:bodyPr/>
                    <a:lstStyle/>
                    <a:p>
                      <a:r>
                        <a:rPr lang="es-CO" sz="1100" dirty="0">
                          <a:latin typeface="Montserrat Light" panose="00000400000000000000" pitchFamily="2" charset="0"/>
                        </a:rPr>
                        <a:t>Tarjeta Arduino Uno + Protoboard (2)</a:t>
                      </a:r>
                    </a:p>
                  </a:txBody>
                  <a:tcPr/>
                </a:tc>
                <a:extLst>
                  <a:ext uri="{0D108BD9-81ED-4DB2-BD59-A6C34878D82A}">
                    <a16:rowId xmlns:a16="http://schemas.microsoft.com/office/drawing/2014/main" val="2534544465"/>
                  </a:ext>
                </a:extLst>
              </a:tr>
              <a:tr h="370840">
                <a:tc>
                  <a:txBody>
                    <a:bodyPr/>
                    <a:lstStyle/>
                    <a:p>
                      <a:r>
                        <a:rPr lang="es-MX" sz="1100" dirty="0">
                          <a:latin typeface="Montserrat Light" panose="00000400000000000000" pitchFamily="2" charset="0"/>
                        </a:rPr>
                        <a:t>2</a:t>
                      </a:r>
                      <a:endParaRPr lang="es-CO" sz="1100" dirty="0">
                        <a:latin typeface="Montserrat Light" panose="00000400000000000000" pitchFamily="2" charset="0"/>
                      </a:endParaRPr>
                    </a:p>
                  </a:txBody>
                  <a:tcPr/>
                </a:tc>
                <a:tc>
                  <a:txBody>
                    <a:bodyPr/>
                    <a:lstStyle/>
                    <a:p>
                      <a:r>
                        <a:rPr lang="es-CO" sz="1100" dirty="0">
                          <a:latin typeface="Montserrat Light" panose="00000400000000000000" pitchFamily="2" charset="0"/>
                        </a:rPr>
                        <a:t>3 Servo motores</a:t>
                      </a:r>
                    </a:p>
                  </a:txBody>
                  <a:tcPr/>
                </a:tc>
                <a:extLst>
                  <a:ext uri="{0D108BD9-81ED-4DB2-BD59-A6C34878D82A}">
                    <a16:rowId xmlns:a16="http://schemas.microsoft.com/office/drawing/2014/main" val="2547097663"/>
                  </a:ext>
                </a:extLst>
              </a:tr>
              <a:tr h="370840">
                <a:tc>
                  <a:txBody>
                    <a:bodyPr/>
                    <a:lstStyle/>
                    <a:p>
                      <a:r>
                        <a:rPr lang="es-MX" sz="1100" dirty="0">
                          <a:latin typeface="Montserrat Light" panose="00000400000000000000" pitchFamily="2" charset="0"/>
                        </a:rPr>
                        <a:t>3</a:t>
                      </a:r>
                      <a:endParaRPr lang="es-CO" sz="1100" dirty="0">
                        <a:latin typeface="Montserrat Light" panose="00000400000000000000" pitchFamily="2" charset="0"/>
                      </a:endParaRPr>
                    </a:p>
                  </a:txBody>
                  <a:tcPr/>
                </a:tc>
                <a:tc>
                  <a:txBody>
                    <a:bodyPr/>
                    <a:lstStyle/>
                    <a:p>
                      <a:r>
                        <a:rPr lang="es-MX" sz="1100" dirty="0">
                          <a:latin typeface="Montserrat Light" panose="00000400000000000000" pitchFamily="2" charset="0"/>
                        </a:rPr>
                        <a:t>3 Bombillos LED ( Blanco, amarillo, verde)</a:t>
                      </a:r>
                    </a:p>
                  </a:txBody>
                  <a:tcPr/>
                </a:tc>
                <a:extLst>
                  <a:ext uri="{0D108BD9-81ED-4DB2-BD59-A6C34878D82A}">
                    <a16:rowId xmlns:a16="http://schemas.microsoft.com/office/drawing/2014/main" val="30236832"/>
                  </a:ext>
                </a:extLst>
              </a:tr>
              <a:tr h="370840">
                <a:tc>
                  <a:txBody>
                    <a:bodyPr/>
                    <a:lstStyle/>
                    <a:p>
                      <a:r>
                        <a:rPr lang="es-CO" sz="1100" dirty="0">
                          <a:latin typeface="Montserrat Light" panose="00000400000000000000" pitchFamily="2" charset="0"/>
                        </a:rPr>
                        <a:t>4</a:t>
                      </a:r>
                    </a:p>
                  </a:txBody>
                  <a:tcPr/>
                </a:tc>
                <a:tc>
                  <a:txBody>
                    <a:bodyPr/>
                    <a:lstStyle/>
                    <a:p>
                      <a:r>
                        <a:rPr lang="es-MX" sz="1100" dirty="0">
                          <a:latin typeface="Montserrat Light" panose="00000400000000000000" pitchFamily="2" charset="0"/>
                        </a:rPr>
                        <a:t>3 pulsadores con botón (Blanco, negro, verde)</a:t>
                      </a:r>
                    </a:p>
                  </a:txBody>
                  <a:tcPr/>
                </a:tc>
                <a:extLst>
                  <a:ext uri="{0D108BD9-81ED-4DB2-BD59-A6C34878D82A}">
                    <a16:rowId xmlns:a16="http://schemas.microsoft.com/office/drawing/2014/main" val="2034312805"/>
                  </a:ext>
                </a:extLst>
              </a:tr>
              <a:tr h="370840">
                <a:tc>
                  <a:txBody>
                    <a:bodyPr/>
                    <a:lstStyle/>
                    <a:p>
                      <a:r>
                        <a:rPr lang="es-CO" sz="1100" dirty="0">
                          <a:latin typeface="Montserrat Light" panose="00000400000000000000" pitchFamily="2" charset="0"/>
                        </a:rPr>
                        <a:t>5</a:t>
                      </a:r>
                    </a:p>
                  </a:txBody>
                  <a:tcPr/>
                </a:tc>
                <a:tc>
                  <a:txBody>
                    <a:bodyPr/>
                    <a:lstStyle/>
                    <a:p>
                      <a:r>
                        <a:rPr lang="es-MX" sz="1100" dirty="0">
                          <a:latin typeface="Montserrat Light" panose="00000400000000000000" pitchFamily="2" charset="0"/>
                        </a:rPr>
                        <a:t>Jumpers</a:t>
                      </a:r>
                    </a:p>
                  </a:txBody>
                  <a:tcPr/>
                </a:tc>
                <a:extLst>
                  <a:ext uri="{0D108BD9-81ED-4DB2-BD59-A6C34878D82A}">
                    <a16:rowId xmlns:a16="http://schemas.microsoft.com/office/drawing/2014/main" val="2585365478"/>
                  </a:ext>
                </a:extLst>
              </a:tr>
              <a:tr h="0">
                <a:tc>
                  <a:txBody>
                    <a:bodyPr/>
                    <a:lstStyle/>
                    <a:p>
                      <a:r>
                        <a:rPr lang="es-CO" sz="1100" dirty="0">
                          <a:latin typeface="Montserrat Light" panose="00000400000000000000" pitchFamily="2" charset="0"/>
                        </a:rPr>
                        <a:t>6</a:t>
                      </a:r>
                    </a:p>
                  </a:txBody>
                  <a:tcPr/>
                </a:tc>
                <a:tc>
                  <a:txBody>
                    <a:bodyPr/>
                    <a:lstStyle/>
                    <a:p>
                      <a:r>
                        <a:rPr lang="es-MX" sz="1100" dirty="0">
                          <a:latin typeface="Montserrat Light" panose="00000400000000000000" pitchFamily="2" charset="0"/>
                        </a:rPr>
                        <a:t>3 cajas Tetrapak de 180ml (recicladas): Serán los contenedores</a:t>
                      </a:r>
                    </a:p>
                  </a:txBody>
                  <a:tcPr/>
                </a:tc>
                <a:extLst>
                  <a:ext uri="{0D108BD9-81ED-4DB2-BD59-A6C34878D82A}">
                    <a16:rowId xmlns:a16="http://schemas.microsoft.com/office/drawing/2014/main" val="1563844596"/>
                  </a:ext>
                </a:extLst>
              </a:tr>
              <a:tr h="0">
                <a:tc>
                  <a:txBody>
                    <a:bodyPr/>
                    <a:lstStyle/>
                    <a:p>
                      <a:r>
                        <a:rPr lang="es-CO" sz="1100" dirty="0">
                          <a:latin typeface="Montserrat Light" panose="00000400000000000000" pitchFamily="2" charset="0"/>
                        </a:rPr>
                        <a:t>7</a:t>
                      </a:r>
                    </a:p>
                  </a:txBody>
                  <a:tcPr/>
                </a:tc>
                <a:tc>
                  <a:txBody>
                    <a:bodyPr/>
                    <a:lstStyle/>
                    <a:p>
                      <a:r>
                        <a:rPr lang="es-MX" sz="1100" dirty="0">
                          <a:latin typeface="Montserrat Light" panose="00000400000000000000" pitchFamily="2" charset="0"/>
                        </a:rPr>
                        <a:t>Caja de cartón mediana</a:t>
                      </a:r>
                    </a:p>
                  </a:txBody>
                  <a:tcPr/>
                </a:tc>
                <a:extLst>
                  <a:ext uri="{0D108BD9-81ED-4DB2-BD59-A6C34878D82A}">
                    <a16:rowId xmlns:a16="http://schemas.microsoft.com/office/drawing/2014/main" val="2607902988"/>
                  </a:ext>
                </a:extLst>
              </a:tr>
            </a:tbl>
          </a:graphicData>
        </a:graphic>
      </p:graphicFrame>
      <p:sp>
        <p:nvSpPr>
          <p:cNvPr id="10" name="CuadroTexto 2">
            <a:extLst>
              <a:ext uri="{FF2B5EF4-FFF2-40B4-BE49-F238E27FC236}">
                <a16:creationId xmlns:a16="http://schemas.microsoft.com/office/drawing/2014/main" id="{F219E0EA-DBEB-A7B1-3C57-AC937F2ACFA1}"/>
              </a:ext>
            </a:extLst>
          </p:cNvPr>
          <p:cNvSpPr txBox="1"/>
          <p:nvPr/>
        </p:nvSpPr>
        <p:spPr>
          <a:xfrm>
            <a:off x="4910267" y="891063"/>
            <a:ext cx="3489293" cy="3539430"/>
          </a:xfrm>
          <a:prstGeom prst="rect">
            <a:avLst/>
          </a:prstGeom>
          <a:noFill/>
        </p:spPr>
        <p:txBody>
          <a:bodyPr wrap="square" rtlCol="0">
            <a:spAutoFit/>
          </a:bodyPr>
          <a:lstStyle/>
          <a:p>
            <a:pPr algn="just"/>
            <a:r>
              <a:rPr lang="es-MX" b="1" i="1" u="sng" dirty="0">
                <a:solidFill>
                  <a:schemeClr val="tx1"/>
                </a:solidFill>
                <a:latin typeface="Montserrat Light" panose="00000400000000000000" pitchFamily="2" charset="0"/>
              </a:rPr>
              <a:t>Momento 4.</a:t>
            </a:r>
          </a:p>
          <a:p>
            <a:pPr algn="just"/>
            <a:endParaRPr lang="es-MX" dirty="0">
              <a:solidFill>
                <a:schemeClr val="tx1"/>
              </a:solidFill>
              <a:latin typeface="Montserrat Light" panose="00000400000000000000" pitchFamily="2" charset="0"/>
            </a:endParaRPr>
          </a:p>
          <a:p>
            <a:pPr algn="just"/>
            <a:r>
              <a:rPr lang="es-MX" dirty="0">
                <a:solidFill>
                  <a:schemeClr val="tx1"/>
                </a:solidFill>
                <a:latin typeface="Montserrat Light" panose="00000400000000000000" pitchFamily="2" charset="0"/>
              </a:rPr>
              <a:t>Por equipos inician el momento de prototipado en el cual deben:</a:t>
            </a:r>
          </a:p>
          <a:p>
            <a:pPr algn="just"/>
            <a:endParaRPr lang="es-MX" dirty="0">
              <a:solidFill>
                <a:schemeClr val="tx1"/>
              </a:solidFill>
              <a:latin typeface="Montserrat Light" panose="00000400000000000000" pitchFamily="2" charset="0"/>
            </a:endParaRPr>
          </a:p>
          <a:p>
            <a:pPr marL="285750" indent="-285750" algn="just">
              <a:buFont typeface="Arial" panose="020B0604020202020204" pitchFamily="34" charset="0"/>
              <a:buChar char="•"/>
            </a:pPr>
            <a:r>
              <a:rPr lang="es-MX" dirty="0">
                <a:solidFill>
                  <a:schemeClr val="tx1"/>
                </a:solidFill>
                <a:latin typeface="Montserrat Light" panose="00000400000000000000" pitchFamily="2" charset="0"/>
              </a:rPr>
              <a:t>Diseñar el centro de disposición pintando las cajas del color correspondiente</a:t>
            </a:r>
          </a:p>
          <a:p>
            <a:pPr marL="285750" indent="-285750" algn="just">
              <a:buFont typeface="Arial" panose="020B0604020202020204" pitchFamily="34" charset="0"/>
              <a:buChar char="•"/>
            </a:pPr>
            <a:r>
              <a:rPr lang="es-MX" dirty="0">
                <a:solidFill>
                  <a:schemeClr val="tx1"/>
                </a:solidFill>
                <a:latin typeface="Montserrat Light" panose="00000400000000000000" pitchFamily="2" charset="0"/>
              </a:rPr>
              <a:t>Diseñar la caja que contendrá el montaje electrónico</a:t>
            </a:r>
          </a:p>
          <a:p>
            <a:pPr marL="285750" indent="-285750" algn="just">
              <a:buFont typeface="Arial" panose="020B0604020202020204" pitchFamily="34" charset="0"/>
              <a:buChar char="•"/>
            </a:pPr>
            <a:r>
              <a:rPr lang="es-MX" dirty="0">
                <a:solidFill>
                  <a:schemeClr val="tx1"/>
                </a:solidFill>
                <a:latin typeface="Montserrat Light" panose="00000400000000000000" pitchFamily="2" charset="0"/>
              </a:rPr>
              <a:t>Planear el montaje en Tinkercad</a:t>
            </a:r>
          </a:p>
          <a:p>
            <a:pPr marL="285750" indent="-285750" algn="just">
              <a:buFont typeface="Arial" panose="020B0604020202020204" pitchFamily="34" charset="0"/>
              <a:buChar char="•"/>
            </a:pPr>
            <a:r>
              <a:rPr lang="es-MX" dirty="0">
                <a:solidFill>
                  <a:schemeClr val="tx1"/>
                </a:solidFill>
                <a:latin typeface="Montserrat Light" panose="00000400000000000000" pitchFamily="2" charset="0"/>
              </a:rPr>
              <a:t>Planear el funcionamiento a través de diagrama de flujo en la herramienta Draw.io</a:t>
            </a:r>
          </a:p>
          <a:p>
            <a:pPr algn="just"/>
            <a:endParaRPr lang="es-MX"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p:txBody>
      </p:sp>
    </p:spTree>
    <p:extLst>
      <p:ext uri="{BB962C8B-B14F-4D97-AF65-F5344CB8AC3E}">
        <p14:creationId xmlns:p14="http://schemas.microsoft.com/office/powerpoint/2010/main" val="2491553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3A8F8A6-5300-B52E-9399-9B15A9089600}"/>
              </a:ext>
            </a:extLst>
          </p:cNvPr>
          <p:cNvPicPr>
            <a:picLocks noChangeAspect="1"/>
          </p:cNvPicPr>
          <p:nvPr/>
        </p:nvPicPr>
        <p:blipFill>
          <a:blip r:embed="rId2"/>
          <a:stretch>
            <a:fillRect/>
          </a:stretch>
        </p:blipFill>
        <p:spPr>
          <a:xfrm>
            <a:off x="4984674" y="859714"/>
            <a:ext cx="3057997" cy="4138841"/>
          </a:xfrm>
          <a:prstGeom prst="rect">
            <a:avLst/>
          </a:prstGeom>
        </p:spPr>
      </p:pic>
      <p:sp>
        <p:nvSpPr>
          <p:cNvPr id="3" name="Google Shape;270;p35">
            <a:extLst>
              <a:ext uri="{FF2B5EF4-FFF2-40B4-BE49-F238E27FC236}">
                <a16:creationId xmlns:a16="http://schemas.microsoft.com/office/drawing/2014/main" id="{34414BB5-3228-05E3-651C-73185CFAD372}"/>
              </a:ext>
            </a:extLst>
          </p:cNvPr>
          <p:cNvSpPr txBox="1">
            <a:spLocks noGrp="1"/>
          </p:cNvSpPr>
          <p:nvPr>
            <p:ph type="title"/>
          </p:nvPr>
        </p:nvSpPr>
        <p:spPr>
          <a:xfrm>
            <a:off x="1863918" y="144945"/>
            <a:ext cx="5846281" cy="821513"/>
          </a:xfrm>
          <a:prstGeom prst="rect">
            <a:avLst/>
          </a:prstGeom>
        </p:spPr>
        <p:txBody>
          <a:bodyPr spcFirstLastPara="1" wrap="square" lIns="91425" tIns="91425" rIns="91425" bIns="91425" anchor="t" anchorCtr="0">
            <a:noAutofit/>
          </a:bodyPr>
          <a:lstStyle/>
          <a:p>
            <a:pPr algn="ctr"/>
            <a:r>
              <a:rPr lang="es-ES" b="1" dirty="0">
                <a:solidFill>
                  <a:schemeClr val="tx1"/>
                </a:solidFill>
                <a:latin typeface="Montserrat" pitchFamily="2" charset="0"/>
                <a:cs typeface="Calibri" panose="020F0502020204030204" pitchFamily="34" charset="0"/>
              </a:rPr>
              <a:t>Solución del problema</a:t>
            </a:r>
            <a:r>
              <a:rPr lang="es-ES" b="1" dirty="0">
                <a:solidFill>
                  <a:schemeClr val="tx1"/>
                </a:solidFill>
                <a:latin typeface="Montserrat" pitchFamily="2" charset="0"/>
                <a:cs typeface="Calibri" panose="020F0502020204030204" pitchFamily="34" charset="0"/>
                <a:sym typeface="Montserrat"/>
              </a:rPr>
              <a:t> </a:t>
            </a:r>
            <a:endParaRPr sz="3600" b="1" dirty="0">
              <a:solidFill>
                <a:schemeClr val="dk1"/>
              </a:solidFill>
              <a:latin typeface="Montserrat"/>
              <a:ea typeface="Montserrat"/>
              <a:cs typeface="Montserrat"/>
              <a:sym typeface="Montserrat"/>
            </a:endParaRPr>
          </a:p>
        </p:txBody>
      </p:sp>
      <p:pic>
        <p:nvPicPr>
          <p:cNvPr id="5" name="Imagen 4">
            <a:extLst>
              <a:ext uri="{FF2B5EF4-FFF2-40B4-BE49-F238E27FC236}">
                <a16:creationId xmlns:a16="http://schemas.microsoft.com/office/drawing/2014/main" id="{784D2EA2-AB01-FF06-7504-5445AFC83731}"/>
              </a:ext>
            </a:extLst>
          </p:cNvPr>
          <p:cNvPicPr>
            <a:picLocks noChangeAspect="1"/>
          </p:cNvPicPr>
          <p:nvPr/>
        </p:nvPicPr>
        <p:blipFill>
          <a:blip r:embed="rId3"/>
          <a:stretch>
            <a:fillRect/>
          </a:stretch>
        </p:blipFill>
        <p:spPr>
          <a:xfrm>
            <a:off x="7383156" y="4372353"/>
            <a:ext cx="1629294" cy="507739"/>
          </a:xfrm>
          <a:prstGeom prst="rect">
            <a:avLst/>
          </a:prstGeom>
        </p:spPr>
      </p:pic>
      <p:pic>
        <p:nvPicPr>
          <p:cNvPr id="6" name="Imagen 5">
            <a:extLst>
              <a:ext uri="{FF2B5EF4-FFF2-40B4-BE49-F238E27FC236}">
                <a16:creationId xmlns:a16="http://schemas.microsoft.com/office/drawing/2014/main" id="{FBFBF802-98F0-DBCA-53EC-CF9497767BD0}"/>
              </a:ext>
            </a:extLst>
          </p:cNvPr>
          <p:cNvPicPr>
            <a:picLocks noChangeAspect="1"/>
          </p:cNvPicPr>
          <p:nvPr/>
        </p:nvPicPr>
        <p:blipFill>
          <a:blip r:embed="rId4"/>
          <a:stretch>
            <a:fillRect/>
          </a:stretch>
        </p:blipFill>
        <p:spPr>
          <a:xfrm>
            <a:off x="269575" y="274321"/>
            <a:ext cx="1261871" cy="466473"/>
          </a:xfrm>
          <a:prstGeom prst="rect">
            <a:avLst/>
          </a:prstGeom>
        </p:spPr>
      </p:pic>
      <p:sp>
        <p:nvSpPr>
          <p:cNvPr id="10" name="CuadroTexto 2">
            <a:extLst>
              <a:ext uri="{FF2B5EF4-FFF2-40B4-BE49-F238E27FC236}">
                <a16:creationId xmlns:a16="http://schemas.microsoft.com/office/drawing/2014/main" id="{F219E0EA-DBEB-A7B1-3C57-AC937F2ACFA1}"/>
              </a:ext>
            </a:extLst>
          </p:cNvPr>
          <p:cNvSpPr txBox="1"/>
          <p:nvPr/>
        </p:nvSpPr>
        <p:spPr>
          <a:xfrm>
            <a:off x="508223" y="966458"/>
            <a:ext cx="8127553" cy="954107"/>
          </a:xfrm>
          <a:prstGeom prst="rect">
            <a:avLst/>
          </a:prstGeom>
          <a:noFill/>
        </p:spPr>
        <p:txBody>
          <a:bodyPr wrap="square" rtlCol="0">
            <a:spAutoFit/>
          </a:bodyPr>
          <a:lstStyle/>
          <a:p>
            <a:pPr algn="just"/>
            <a:r>
              <a:rPr lang="es-MX" b="1" i="1" u="sng" dirty="0">
                <a:solidFill>
                  <a:schemeClr val="tx1"/>
                </a:solidFill>
                <a:latin typeface="Montserrat Light" panose="00000400000000000000" pitchFamily="2" charset="0"/>
              </a:rPr>
              <a:t>Momento 4.</a:t>
            </a:r>
          </a:p>
          <a:p>
            <a:pPr algn="just"/>
            <a:endParaRPr lang="es-MX"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p:txBody>
      </p:sp>
      <p:pic>
        <p:nvPicPr>
          <p:cNvPr id="7" name="Imagen 6">
            <a:extLst>
              <a:ext uri="{FF2B5EF4-FFF2-40B4-BE49-F238E27FC236}">
                <a16:creationId xmlns:a16="http://schemas.microsoft.com/office/drawing/2014/main" id="{9E544659-8F54-781B-8FC6-83FEBA42CFD7}"/>
              </a:ext>
            </a:extLst>
          </p:cNvPr>
          <p:cNvPicPr>
            <a:picLocks noChangeAspect="1"/>
          </p:cNvPicPr>
          <p:nvPr/>
        </p:nvPicPr>
        <p:blipFill>
          <a:blip r:embed="rId5"/>
          <a:stretch>
            <a:fillRect/>
          </a:stretch>
        </p:blipFill>
        <p:spPr>
          <a:xfrm>
            <a:off x="7607809" y="286455"/>
            <a:ext cx="1261870" cy="330856"/>
          </a:xfrm>
          <a:prstGeom prst="rect">
            <a:avLst/>
          </a:prstGeom>
        </p:spPr>
      </p:pic>
      <p:pic>
        <p:nvPicPr>
          <p:cNvPr id="8" name="Imagen 7">
            <a:extLst>
              <a:ext uri="{FF2B5EF4-FFF2-40B4-BE49-F238E27FC236}">
                <a16:creationId xmlns:a16="http://schemas.microsoft.com/office/drawing/2014/main" id="{572FA39F-83BF-7717-A917-E27512B6B572}"/>
              </a:ext>
            </a:extLst>
          </p:cNvPr>
          <p:cNvPicPr>
            <a:picLocks noChangeAspect="1"/>
          </p:cNvPicPr>
          <p:nvPr/>
        </p:nvPicPr>
        <p:blipFill>
          <a:blip r:embed="rId6">
            <a:clrChange>
              <a:clrFrom>
                <a:srgbClr val="F4F5F6"/>
              </a:clrFrom>
              <a:clrTo>
                <a:srgbClr val="F4F5F6">
                  <a:alpha val="0"/>
                </a:srgbClr>
              </a:clrTo>
            </a:clrChange>
          </a:blip>
          <a:stretch>
            <a:fillRect/>
          </a:stretch>
        </p:blipFill>
        <p:spPr>
          <a:xfrm rot="5400000">
            <a:off x="946930" y="1776702"/>
            <a:ext cx="4020377" cy="2186401"/>
          </a:xfrm>
          <a:prstGeom prst="rect">
            <a:avLst/>
          </a:prstGeom>
        </p:spPr>
      </p:pic>
    </p:spTree>
    <p:extLst>
      <p:ext uri="{BB962C8B-B14F-4D97-AF65-F5344CB8AC3E}">
        <p14:creationId xmlns:p14="http://schemas.microsoft.com/office/powerpoint/2010/main" val="2233898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0;p35">
            <a:extLst>
              <a:ext uri="{FF2B5EF4-FFF2-40B4-BE49-F238E27FC236}">
                <a16:creationId xmlns:a16="http://schemas.microsoft.com/office/drawing/2014/main" id="{34414BB5-3228-05E3-651C-73185CFAD372}"/>
              </a:ext>
            </a:extLst>
          </p:cNvPr>
          <p:cNvSpPr txBox="1">
            <a:spLocks noGrp="1"/>
          </p:cNvSpPr>
          <p:nvPr>
            <p:ph type="title"/>
          </p:nvPr>
        </p:nvSpPr>
        <p:spPr>
          <a:xfrm>
            <a:off x="1761528" y="146226"/>
            <a:ext cx="5846281" cy="821513"/>
          </a:xfrm>
          <a:prstGeom prst="rect">
            <a:avLst/>
          </a:prstGeom>
        </p:spPr>
        <p:txBody>
          <a:bodyPr spcFirstLastPara="1" wrap="square" lIns="91425" tIns="91425" rIns="91425" bIns="91425" anchor="t" anchorCtr="0">
            <a:noAutofit/>
          </a:bodyPr>
          <a:lstStyle/>
          <a:p>
            <a:pPr algn="ctr"/>
            <a:r>
              <a:rPr lang="es-ES" b="1" dirty="0">
                <a:solidFill>
                  <a:schemeClr val="tx1"/>
                </a:solidFill>
                <a:latin typeface="Montserrat" pitchFamily="2" charset="0"/>
                <a:cs typeface="Calibri" panose="020F0502020204030204" pitchFamily="34" charset="0"/>
              </a:rPr>
              <a:t>Solución del problema</a:t>
            </a:r>
            <a:r>
              <a:rPr lang="es-ES" b="1" dirty="0">
                <a:solidFill>
                  <a:schemeClr val="tx1"/>
                </a:solidFill>
                <a:latin typeface="Montserrat" pitchFamily="2" charset="0"/>
                <a:cs typeface="Calibri" panose="020F0502020204030204" pitchFamily="34" charset="0"/>
                <a:sym typeface="Montserrat"/>
              </a:rPr>
              <a:t> </a:t>
            </a:r>
            <a:endParaRPr sz="3600" b="1" dirty="0">
              <a:solidFill>
                <a:schemeClr val="dk1"/>
              </a:solidFill>
              <a:latin typeface="Montserrat"/>
              <a:ea typeface="Montserrat"/>
              <a:cs typeface="Montserrat"/>
              <a:sym typeface="Montserrat"/>
            </a:endParaRPr>
          </a:p>
        </p:txBody>
      </p:sp>
      <p:sp>
        <p:nvSpPr>
          <p:cNvPr id="4" name="CuadroTexto 2">
            <a:extLst>
              <a:ext uri="{FF2B5EF4-FFF2-40B4-BE49-F238E27FC236}">
                <a16:creationId xmlns:a16="http://schemas.microsoft.com/office/drawing/2014/main" id="{5D4828D5-BDCE-8802-1C24-DF9F80A057AF}"/>
              </a:ext>
            </a:extLst>
          </p:cNvPr>
          <p:cNvSpPr txBox="1"/>
          <p:nvPr/>
        </p:nvSpPr>
        <p:spPr>
          <a:xfrm>
            <a:off x="-419764" y="286455"/>
            <a:ext cx="6256020" cy="1815882"/>
          </a:xfrm>
          <a:prstGeom prst="rect">
            <a:avLst/>
          </a:prstGeom>
          <a:noFill/>
        </p:spPr>
        <p:txBody>
          <a:bodyPr wrap="square" rtlCol="0">
            <a:spAutoFit/>
          </a:bodyPr>
          <a:lstStyle/>
          <a:p>
            <a:pPr algn="just"/>
            <a:r>
              <a:rPr lang="es-MX" b="1" i="1" u="sng" dirty="0">
                <a:solidFill>
                  <a:schemeClr val="tx1"/>
                </a:solidFill>
                <a:latin typeface="Montserrat Light" panose="00000400000000000000" pitchFamily="2" charset="0"/>
              </a:rPr>
              <a:t>Momento 5.</a:t>
            </a:r>
          </a:p>
          <a:p>
            <a:pPr algn="just"/>
            <a:endParaRPr lang="es-MX" dirty="0">
              <a:solidFill>
                <a:schemeClr val="tx1"/>
              </a:solidFill>
              <a:latin typeface="Montserrat Light" panose="00000400000000000000" pitchFamily="2" charset="0"/>
            </a:endParaRPr>
          </a:p>
          <a:p>
            <a:pPr marL="342900" indent="-342900" algn="just">
              <a:buAutoNum type="arabicPeriod"/>
            </a:pPr>
            <a:r>
              <a:rPr lang="es-MX" dirty="0">
                <a:solidFill>
                  <a:schemeClr val="tx1"/>
                </a:solidFill>
                <a:latin typeface="Montserrat Light" panose="00000400000000000000" pitchFamily="2" charset="0"/>
              </a:rPr>
              <a:t>Hacer las conexiones en las protoboard y las tarjetas Arduino y guardar en la caja</a:t>
            </a:r>
          </a:p>
          <a:p>
            <a:pPr marL="342900" indent="-342900" algn="just">
              <a:buAutoNum type="arabicPeriod"/>
            </a:pPr>
            <a:r>
              <a:rPr lang="es-MX" dirty="0">
                <a:solidFill>
                  <a:schemeClr val="tx1"/>
                </a:solidFill>
                <a:latin typeface="Montserrat Light" panose="00000400000000000000" pitchFamily="2" charset="0"/>
              </a:rPr>
              <a:t>En la parte de afuera de la caja pegar las cajas pintadas y marcadas, los servomotores y los  bombillos</a:t>
            </a:r>
          </a:p>
          <a:p>
            <a:pPr marL="342900" indent="-342900" algn="just">
              <a:buAutoNum type="arabicPeriod"/>
            </a:pPr>
            <a:r>
              <a:rPr lang="es-MX" dirty="0">
                <a:solidFill>
                  <a:schemeClr val="tx1"/>
                </a:solidFill>
                <a:latin typeface="Montserrat Light" panose="00000400000000000000" pitchFamily="2" charset="0"/>
              </a:rPr>
              <a:t>Decorar el prototipo</a:t>
            </a:r>
          </a:p>
          <a:p>
            <a:pPr marL="342900" indent="-342900" algn="just">
              <a:buAutoNum type="arabicPeriod"/>
            </a:pPr>
            <a:endParaRPr lang="es-CO" dirty="0">
              <a:solidFill>
                <a:schemeClr val="tx1"/>
              </a:solidFill>
              <a:latin typeface="Montserrat Light" panose="00000400000000000000" pitchFamily="2" charset="0"/>
            </a:endParaRPr>
          </a:p>
        </p:txBody>
      </p:sp>
      <p:pic>
        <p:nvPicPr>
          <p:cNvPr id="5" name="Imagen 4">
            <a:extLst>
              <a:ext uri="{FF2B5EF4-FFF2-40B4-BE49-F238E27FC236}">
                <a16:creationId xmlns:a16="http://schemas.microsoft.com/office/drawing/2014/main" id="{784D2EA2-AB01-FF06-7504-5445AFC83731}"/>
              </a:ext>
            </a:extLst>
          </p:cNvPr>
          <p:cNvPicPr>
            <a:picLocks noChangeAspect="1"/>
          </p:cNvPicPr>
          <p:nvPr/>
        </p:nvPicPr>
        <p:blipFill>
          <a:blip r:embed="rId2"/>
          <a:stretch>
            <a:fillRect/>
          </a:stretch>
        </p:blipFill>
        <p:spPr>
          <a:xfrm>
            <a:off x="7383156" y="4372353"/>
            <a:ext cx="1629294" cy="507739"/>
          </a:xfrm>
          <a:prstGeom prst="rect">
            <a:avLst/>
          </a:prstGeom>
        </p:spPr>
      </p:pic>
      <p:pic>
        <p:nvPicPr>
          <p:cNvPr id="6" name="Imagen 5">
            <a:extLst>
              <a:ext uri="{FF2B5EF4-FFF2-40B4-BE49-F238E27FC236}">
                <a16:creationId xmlns:a16="http://schemas.microsoft.com/office/drawing/2014/main" id="{FBFBF802-98F0-DBCA-53EC-CF9497767BD0}"/>
              </a:ext>
            </a:extLst>
          </p:cNvPr>
          <p:cNvPicPr>
            <a:picLocks noChangeAspect="1"/>
          </p:cNvPicPr>
          <p:nvPr/>
        </p:nvPicPr>
        <p:blipFill>
          <a:blip r:embed="rId3"/>
          <a:stretch>
            <a:fillRect/>
          </a:stretch>
        </p:blipFill>
        <p:spPr>
          <a:xfrm>
            <a:off x="269575" y="274321"/>
            <a:ext cx="1261871" cy="466473"/>
          </a:xfrm>
          <a:prstGeom prst="rect">
            <a:avLst/>
          </a:prstGeom>
        </p:spPr>
      </p:pic>
      <p:pic>
        <p:nvPicPr>
          <p:cNvPr id="7" name="Imagen 6">
            <a:extLst>
              <a:ext uri="{FF2B5EF4-FFF2-40B4-BE49-F238E27FC236}">
                <a16:creationId xmlns:a16="http://schemas.microsoft.com/office/drawing/2014/main" id="{9E544659-8F54-781B-8FC6-83FEBA42CFD7}"/>
              </a:ext>
            </a:extLst>
          </p:cNvPr>
          <p:cNvPicPr>
            <a:picLocks noChangeAspect="1"/>
          </p:cNvPicPr>
          <p:nvPr/>
        </p:nvPicPr>
        <p:blipFill>
          <a:blip r:embed="rId4"/>
          <a:stretch>
            <a:fillRect/>
          </a:stretch>
        </p:blipFill>
        <p:spPr>
          <a:xfrm>
            <a:off x="7607809" y="286455"/>
            <a:ext cx="1261870" cy="330856"/>
          </a:xfrm>
          <a:prstGeom prst="rect">
            <a:avLst/>
          </a:prstGeom>
        </p:spPr>
      </p:pic>
      <p:sp>
        <p:nvSpPr>
          <p:cNvPr id="18" name="CuadroTexto 17">
            <a:extLst>
              <a:ext uri="{FF2B5EF4-FFF2-40B4-BE49-F238E27FC236}">
                <a16:creationId xmlns:a16="http://schemas.microsoft.com/office/drawing/2014/main" id="{E2FED142-2F64-9E45-31A2-60953D5AF0F7}"/>
              </a:ext>
            </a:extLst>
          </p:cNvPr>
          <p:cNvSpPr txBox="1"/>
          <p:nvPr/>
        </p:nvSpPr>
        <p:spPr>
          <a:xfrm>
            <a:off x="231542" y="3498611"/>
            <a:ext cx="2203357" cy="954107"/>
          </a:xfrm>
          <a:prstGeom prst="rect">
            <a:avLst/>
          </a:prstGeom>
          <a:noFill/>
        </p:spPr>
        <p:txBody>
          <a:bodyPr wrap="square" rtlCol="0">
            <a:spAutoFit/>
          </a:bodyPr>
          <a:lstStyle/>
          <a:p>
            <a:r>
              <a:rPr lang="es-MX" dirty="0">
                <a:solidFill>
                  <a:schemeClr val="tx1"/>
                </a:solidFill>
                <a:latin typeface="Montserrat Light" panose="00000400000000000000" pitchFamily="2" charset="0"/>
              </a:rPr>
              <a:t>1. Forrar las cajas con hojas blancas, </a:t>
            </a:r>
          </a:p>
          <a:p>
            <a:r>
              <a:rPr lang="es-MX" dirty="0">
                <a:solidFill>
                  <a:schemeClr val="tx1"/>
                </a:solidFill>
                <a:latin typeface="Montserrat Light" panose="00000400000000000000" pitchFamily="2" charset="0"/>
              </a:rPr>
              <a:t>pueden ser recicladas</a:t>
            </a:r>
          </a:p>
          <a:p>
            <a:endParaRPr lang="es-CO" dirty="0"/>
          </a:p>
        </p:txBody>
      </p:sp>
      <p:grpSp>
        <p:nvGrpSpPr>
          <p:cNvPr id="21" name="Grupo 20">
            <a:extLst>
              <a:ext uri="{FF2B5EF4-FFF2-40B4-BE49-F238E27FC236}">
                <a16:creationId xmlns:a16="http://schemas.microsoft.com/office/drawing/2014/main" id="{1EC28E55-357B-E367-C184-5A26AE2D970C}"/>
              </a:ext>
            </a:extLst>
          </p:cNvPr>
          <p:cNvGrpSpPr/>
          <p:nvPr/>
        </p:nvGrpSpPr>
        <p:grpSpPr>
          <a:xfrm>
            <a:off x="327303" y="1110996"/>
            <a:ext cx="2599807" cy="2263140"/>
            <a:chOff x="53340" y="1303021"/>
            <a:chExt cx="2599807" cy="2263140"/>
          </a:xfrm>
        </p:grpSpPr>
        <p:pic>
          <p:nvPicPr>
            <p:cNvPr id="16" name="Imagen 15">
              <a:extLst>
                <a:ext uri="{FF2B5EF4-FFF2-40B4-BE49-F238E27FC236}">
                  <a16:creationId xmlns:a16="http://schemas.microsoft.com/office/drawing/2014/main" id="{EF4AEA96-529A-3BD2-D9B1-78969292A42F}"/>
                </a:ext>
              </a:extLst>
            </p:cNvPr>
            <p:cNvPicPr>
              <a:picLocks noChangeAspect="1"/>
            </p:cNvPicPr>
            <p:nvPr/>
          </p:nvPicPr>
          <p:blipFill rotWithShape="1">
            <a:blip r:embed="rId5"/>
            <a:srcRect t="6666" r="22628"/>
            <a:stretch/>
          </p:blipFill>
          <p:spPr>
            <a:xfrm>
              <a:off x="1241680" y="1303021"/>
              <a:ext cx="1411467" cy="2263140"/>
            </a:xfrm>
            <a:prstGeom prst="rect">
              <a:avLst/>
            </a:prstGeom>
          </p:spPr>
        </p:pic>
        <p:pic>
          <p:nvPicPr>
            <p:cNvPr id="20" name="Imagen 19" descr="Mano de una persona&#10;&#10;Descripción generada automáticamente con confianza baja">
              <a:extLst>
                <a:ext uri="{FF2B5EF4-FFF2-40B4-BE49-F238E27FC236}">
                  <a16:creationId xmlns:a16="http://schemas.microsoft.com/office/drawing/2014/main" id="{5282A016-BD5B-857F-1780-67B2E4582EDE}"/>
                </a:ext>
              </a:extLst>
            </p:cNvPr>
            <p:cNvPicPr>
              <a:picLocks noChangeAspect="1"/>
            </p:cNvPicPr>
            <p:nvPr/>
          </p:nvPicPr>
          <p:blipFill rotWithShape="1">
            <a:blip r:embed="rId6"/>
            <a:srcRect l="13965" t="10517" r="27157" b="5122"/>
            <a:stretch/>
          </p:blipFill>
          <p:spPr>
            <a:xfrm>
              <a:off x="53340" y="1303021"/>
              <a:ext cx="1188340" cy="2263140"/>
            </a:xfrm>
            <a:prstGeom prst="rect">
              <a:avLst/>
            </a:prstGeom>
          </p:spPr>
        </p:pic>
      </p:grpSp>
      <p:pic>
        <p:nvPicPr>
          <p:cNvPr id="23" name="Imagen 22" descr="Una mano sujetando un vaso&#10;&#10;Descripción generada automáticamente con confianza media">
            <a:extLst>
              <a:ext uri="{FF2B5EF4-FFF2-40B4-BE49-F238E27FC236}">
                <a16:creationId xmlns:a16="http://schemas.microsoft.com/office/drawing/2014/main" id="{B1C62969-F5F9-6F9B-98EA-1AE359C36585}"/>
              </a:ext>
            </a:extLst>
          </p:cNvPr>
          <p:cNvPicPr>
            <a:picLocks noChangeAspect="1"/>
          </p:cNvPicPr>
          <p:nvPr/>
        </p:nvPicPr>
        <p:blipFill>
          <a:blip r:embed="rId7"/>
          <a:stretch>
            <a:fillRect/>
          </a:stretch>
        </p:blipFill>
        <p:spPr>
          <a:xfrm>
            <a:off x="3720670" y="1107968"/>
            <a:ext cx="1702659" cy="2263140"/>
          </a:xfrm>
          <a:prstGeom prst="rect">
            <a:avLst/>
          </a:prstGeom>
        </p:spPr>
      </p:pic>
      <p:sp>
        <p:nvSpPr>
          <p:cNvPr id="24" name="CuadroTexto 23">
            <a:extLst>
              <a:ext uri="{FF2B5EF4-FFF2-40B4-BE49-F238E27FC236}">
                <a16:creationId xmlns:a16="http://schemas.microsoft.com/office/drawing/2014/main" id="{08489E72-4FB1-E037-7DE7-12962EC0B4E3}"/>
              </a:ext>
            </a:extLst>
          </p:cNvPr>
          <p:cNvSpPr txBox="1"/>
          <p:nvPr/>
        </p:nvSpPr>
        <p:spPr>
          <a:xfrm>
            <a:off x="3433582" y="3495097"/>
            <a:ext cx="3069694" cy="1384995"/>
          </a:xfrm>
          <a:prstGeom prst="rect">
            <a:avLst/>
          </a:prstGeom>
          <a:noFill/>
        </p:spPr>
        <p:txBody>
          <a:bodyPr wrap="square" rtlCol="0">
            <a:spAutoFit/>
          </a:bodyPr>
          <a:lstStyle/>
          <a:p>
            <a:r>
              <a:rPr lang="es-MX" dirty="0">
                <a:solidFill>
                  <a:schemeClr val="tx1"/>
                </a:solidFill>
                <a:latin typeface="Montserrat Light" panose="00000400000000000000" pitchFamily="2" charset="0"/>
              </a:rPr>
              <a:t>2. Cuando ya están forradas,</a:t>
            </a:r>
          </a:p>
          <a:p>
            <a:r>
              <a:rPr lang="es-MX" dirty="0">
                <a:solidFill>
                  <a:schemeClr val="tx1"/>
                </a:solidFill>
                <a:latin typeface="Montserrat Light" panose="00000400000000000000" pitchFamily="2" charset="0"/>
              </a:rPr>
              <a:t>pintar las cajas: una de color blanco, </a:t>
            </a:r>
          </a:p>
          <a:p>
            <a:r>
              <a:rPr lang="es-MX" dirty="0">
                <a:solidFill>
                  <a:schemeClr val="tx1"/>
                </a:solidFill>
                <a:latin typeface="Montserrat Light" panose="00000400000000000000" pitchFamily="2" charset="0"/>
              </a:rPr>
              <a:t>una de color verde y una de color negro</a:t>
            </a:r>
          </a:p>
          <a:p>
            <a:endParaRPr lang="es-CO" dirty="0"/>
          </a:p>
        </p:txBody>
      </p:sp>
      <p:pic>
        <p:nvPicPr>
          <p:cNvPr id="26" name="Imagen 25" descr="Una mano muestra un objeto en la mano&#10;&#10;Descripción generada automáticamente con confianza media">
            <a:extLst>
              <a:ext uri="{FF2B5EF4-FFF2-40B4-BE49-F238E27FC236}">
                <a16:creationId xmlns:a16="http://schemas.microsoft.com/office/drawing/2014/main" id="{88DE557E-53BF-1F7F-69D6-85C5549CBD27}"/>
              </a:ext>
            </a:extLst>
          </p:cNvPr>
          <p:cNvPicPr>
            <a:picLocks noChangeAspect="1"/>
          </p:cNvPicPr>
          <p:nvPr/>
        </p:nvPicPr>
        <p:blipFill rotWithShape="1">
          <a:blip r:embed="rId8"/>
          <a:srcRect l="18174" r="4995" b="8059"/>
          <a:stretch/>
        </p:blipFill>
        <p:spPr>
          <a:xfrm>
            <a:off x="6558775" y="819252"/>
            <a:ext cx="1679969" cy="2263140"/>
          </a:xfrm>
          <a:prstGeom prst="rect">
            <a:avLst/>
          </a:prstGeom>
        </p:spPr>
      </p:pic>
      <p:sp>
        <p:nvSpPr>
          <p:cNvPr id="27" name="CuadroTexto 26">
            <a:extLst>
              <a:ext uri="{FF2B5EF4-FFF2-40B4-BE49-F238E27FC236}">
                <a16:creationId xmlns:a16="http://schemas.microsoft.com/office/drawing/2014/main" id="{162F82CF-1B54-A07C-C3B5-3F3E4A0E346A}"/>
              </a:ext>
            </a:extLst>
          </p:cNvPr>
          <p:cNvSpPr txBox="1"/>
          <p:nvPr/>
        </p:nvSpPr>
        <p:spPr>
          <a:xfrm>
            <a:off x="6216891" y="3246935"/>
            <a:ext cx="2652788" cy="1600438"/>
          </a:xfrm>
          <a:prstGeom prst="rect">
            <a:avLst/>
          </a:prstGeom>
          <a:noFill/>
        </p:spPr>
        <p:txBody>
          <a:bodyPr wrap="square" rtlCol="0">
            <a:spAutoFit/>
          </a:bodyPr>
          <a:lstStyle/>
          <a:p>
            <a:pPr algn="just"/>
            <a:r>
              <a:rPr lang="es-MX" dirty="0">
                <a:solidFill>
                  <a:schemeClr val="tx1"/>
                </a:solidFill>
                <a:latin typeface="Montserrat Light" panose="00000400000000000000" pitchFamily="2" charset="0"/>
              </a:rPr>
              <a:t>3. Separar la tapa superior de la caja y  pegar un pitillo en la parte interior de la  tapa, luego se </a:t>
            </a:r>
            <a:r>
              <a:rPr lang="es-MX" dirty="0" err="1">
                <a:solidFill>
                  <a:schemeClr val="tx1"/>
                </a:solidFill>
                <a:latin typeface="Montserrat Light" panose="00000400000000000000" pitchFamily="2" charset="0"/>
              </a:rPr>
              <a:t>ensablará</a:t>
            </a:r>
            <a:r>
              <a:rPr lang="es-MX" dirty="0">
                <a:solidFill>
                  <a:schemeClr val="tx1"/>
                </a:solidFill>
                <a:latin typeface="Montserrat Light" panose="00000400000000000000" pitchFamily="2" charset="0"/>
              </a:rPr>
              <a:t> el brazo del servo dentro del pitillo</a:t>
            </a:r>
          </a:p>
          <a:p>
            <a:endParaRPr lang="es-CO" dirty="0"/>
          </a:p>
        </p:txBody>
      </p:sp>
    </p:spTree>
    <p:extLst>
      <p:ext uri="{BB962C8B-B14F-4D97-AF65-F5344CB8AC3E}">
        <p14:creationId xmlns:p14="http://schemas.microsoft.com/office/powerpoint/2010/main" val="12204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0;p35">
            <a:extLst>
              <a:ext uri="{FF2B5EF4-FFF2-40B4-BE49-F238E27FC236}">
                <a16:creationId xmlns:a16="http://schemas.microsoft.com/office/drawing/2014/main" id="{34414BB5-3228-05E3-651C-73185CFAD372}"/>
              </a:ext>
            </a:extLst>
          </p:cNvPr>
          <p:cNvSpPr txBox="1">
            <a:spLocks noGrp="1"/>
          </p:cNvSpPr>
          <p:nvPr>
            <p:ph type="title"/>
          </p:nvPr>
        </p:nvSpPr>
        <p:spPr>
          <a:xfrm>
            <a:off x="1761528" y="146226"/>
            <a:ext cx="5846281" cy="821513"/>
          </a:xfrm>
          <a:prstGeom prst="rect">
            <a:avLst/>
          </a:prstGeom>
        </p:spPr>
        <p:txBody>
          <a:bodyPr spcFirstLastPara="1" wrap="square" lIns="91425" tIns="91425" rIns="91425" bIns="91425" anchor="t" anchorCtr="0">
            <a:noAutofit/>
          </a:bodyPr>
          <a:lstStyle/>
          <a:p>
            <a:pPr algn="ctr"/>
            <a:r>
              <a:rPr lang="es-ES" b="1" dirty="0">
                <a:solidFill>
                  <a:schemeClr val="tx1"/>
                </a:solidFill>
                <a:latin typeface="Montserrat" pitchFamily="2" charset="0"/>
                <a:cs typeface="Calibri" panose="020F0502020204030204" pitchFamily="34" charset="0"/>
              </a:rPr>
              <a:t>Solución del problema</a:t>
            </a:r>
            <a:r>
              <a:rPr lang="es-ES" b="1" dirty="0">
                <a:solidFill>
                  <a:schemeClr val="tx1"/>
                </a:solidFill>
                <a:latin typeface="Montserrat" pitchFamily="2" charset="0"/>
                <a:cs typeface="Calibri" panose="020F0502020204030204" pitchFamily="34" charset="0"/>
                <a:sym typeface="Montserrat"/>
              </a:rPr>
              <a:t> </a:t>
            </a:r>
            <a:endParaRPr sz="3600" b="1" dirty="0">
              <a:solidFill>
                <a:schemeClr val="dk1"/>
              </a:solidFill>
              <a:latin typeface="Montserrat"/>
              <a:ea typeface="Montserrat"/>
              <a:cs typeface="Montserrat"/>
              <a:sym typeface="Montserrat"/>
            </a:endParaRPr>
          </a:p>
        </p:txBody>
      </p:sp>
      <p:sp>
        <p:nvSpPr>
          <p:cNvPr id="4" name="CuadroTexto 2">
            <a:extLst>
              <a:ext uri="{FF2B5EF4-FFF2-40B4-BE49-F238E27FC236}">
                <a16:creationId xmlns:a16="http://schemas.microsoft.com/office/drawing/2014/main" id="{5D4828D5-BDCE-8802-1C24-DF9F80A057AF}"/>
              </a:ext>
            </a:extLst>
          </p:cNvPr>
          <p:cNvSpPr txBox="1"/>
          <p:nvPr/>
        </p:nvSpPr>
        <p:spPr>
          <a:xfrm>
            <a:off x="606459" y="960210"/>
            <a:ext cx="6256020" cy="738664"/>
          </a:xfrm>
          <a:prstGeom prst="rect">
            <a:avLst/>
          </a:prstGeom>
          <a:noFill/>
        </p:spPr>
        <p:txBody>
          <a:bodyPr wrap="square" rtlCol="0">
            <a:spAutoFit/>
          </a:bodyPr>
          <a:lstStyle/>
          <a:p>
            <a:pPr algn="just"/>
            <a:r>
              <a:rPr lang="es-MX" b="1" i="1" u="sng" dirty="0">
                <a:solidFill>
                  <a:schemeClr val="tx1"/>
                </a:solidFill>
                <a:latin typeface="Montserrat Light" panose="00000400000000000000" pitchFamily="2" charset="0"/>
              </a:rPr>
              <a:t>Momento 5.</a:t>
            </a:r>
          </a:p>
          <a:p>
            <a:pPr algn="just"/>
            <a:endParaRPr lang="es-MX" dirty="0">
              <a:solidFill>
                <a:schemeClr val="tx1"/>
              </a:solidFill>
              <a:latin typeface="Montserrat Light" panose="00000400000000000000" pitchFamily="2" charset="0"/>
            </a:endParaRPr>
          </a:p>
          <a:p>
            <a:pPr marL="342900" indent="-342900" algn="just">
              <a:buAutoNum type="arabicPeriod"/>
            </a:pPr>
            <a:endParaRPr lang="es-CO" dirty="0">
              <a:solidFill>
                <a:schemeClr val="tx1"/>
              </a:solidFill>
              <a:latin typeface="Montserrat Light" panose="00000400000000000000" pitchFamily="2" charset="0"/>
            </a:endParaRPr>
          </a:p>
        </p:txBody>
      </p:sp>
      <p:pic>
        <p:nvPicPr>
          <p:cNvPr id="5" name="Imagen 4">
            <a:extLst>
              <a:ext uri="{FF2B5EF4-FFF2-40B4-BE49-F238E27FC236}">
                <a16:creationId xmlns:a16="http://schemas.microsoft.com/office/drawing/2014/main" id="{784D2EA2-AB01-FF06-7504-5445AFC83731}"/>
              </a:ext>
            </a:extLst>
          </p:cNvPr>
          <p:cNvPicPr>
            <a:picLocks noChangeAspect="1"/>
          </p:cNvPicPr>
          <p:nvPr/>
        </p:nvPicPr>
        <p:blipFill>
          <a:blip r:embed="rId2"/>
          <a:stretch>
            <a:fillRect/>
          </a:stretch>
        </p:blipFill>
        <p:spPr>
          <a:xfrm>
            <a:off x="7383156" y="4372353"/>
            <a:ext cx="1629294" cy="507739"/>
          </a:xfrm>
          <a:prstGeom prst="rect">
            <a:avLst/>
          </a:prstGeom>
        </p:spPr>
      </p:pic>
      <p:pic>
        <p:nvPicPr>
          <p:cNvPr id="6" name="Imagen 5">
            <a:extLst>
              <a:ext uri="{FF2B5EF4-FFF2-40B4-BE49-F238E27FC236}">
                <a16:creationId xmlns:a16="http://schemas.microsoft.com/office/drawing/2014/main" id="{FBFBF802-98F0-DBCA-53EC-CF9497767BD0}"/>
              </a:ext>
            </a:extLst>
          </p:cNvPr>
          <p:cNvPicPr>
            <a:picLocks noChangeAspect="1"/>
          </p:cNvPicPr>
          <p:nvPr/>
        </p:nvPicPr>
        <p:blipFill>
          <a:blip r:embed="rId3"/>
          <a:stretch>
            <a:fillRect/>
          </a:stretch>
        </p:blipFill>
        <p:spPr>
          <a:xfrm>
            <a:off x="269575" y="274321"/>
            <a:ext cx="1261871" cy="466473"/>
          </a:xfrm>
          <a:prstGeom prst="rect">
            <a:avLst/>
          </a:prstGeom>
        </p:spPr>
      </p:pic>
      <p:pic>
        <p:nvPicPr>
          <p:cNvPr id="7" name="Imagen 6">
            <a:extLst>
              <a:ext uri="{FF2B5EF4-FFF2-40B4-BE49-F238E27FC236}">
                <a16:creationId xmlns:a16="http://schemas.microsoft.com/office/drawing/2014/main" id="{9E544659-8F54-781B-8FC6-83FEBA42CFD7}"/>
              </a:ext>
            </a:extLst>
          </p:cNvPr>
          <p:cNvPicPr>
            <a:picLocks noChangeAspect="1"/>
          </p:cNvPicPr>
          <p:nvPr/>
        </p:nvPicPr>
        <p:blipFill>
          <a:blip r:embed="rId4"/>
          <a:stretch>
            <a:fillRect/>
          </a:stretch>
        </p:blipFill>
        <p:spPr>
          <a:xfrm>
            <a:off x="7607809" y="286455"/>
            <a:ext cx="1261870" cy="330856"/>
          </a:xfrm>
          <a:prstGeom prst="rect">
            <a:avLst/>
          </a:prstGeom>
        </p:spPr>
      </p:pic>
      <p:pic>
        <p:nvPicPr>
          <p:cNvPr id="30" name="Imagen 29" descr="Imagen que contiene verde, gato, hombre, calle&#10;&#10;Descripción generada automáticamente">
            <a:extLst>
              <a:ext uri="{FF2B5EF4-FFF2-40B4-BE49-F238E27FC236}">
                <a16:creationId xmlns:a16="http://schemas.microsoft.com/office/drawing/2014/main" id="{05330E6E-CE31-50DF-29BF-7DE7A04B7F4C}"/>
              </a:ext>
            </a:extLst>
          </p:cNvPr>
          <p:cNvPicPr>
            <a:picLocks noChangeAspect="1"/>
          </p:cNvPicPr>
          <p:nvPr/>
        </p:nvPicPr>
        <p:blipFill>
          <a:blip r:embed="rId5"/>
          <a:stretch>
            <a:fillRect/>
          </a:stretch>
        </p:blipFill>
        <p:spPr>
          <a:xfrm>
            <a:off x="5448805" y="1562908"/>
            <a:ext cx="3268475" cy="2459017"/>
          </a:xfrm>
          <a:prstGeom prst="rect">
            <a:avLst/>
          </a:prstGeom>
        </p:spPr>
      </p:pic>
      <p:sp>
        <p:nvSpPr>
          <p:cNvPr id="31" name="CuadroTexto 30">
            <a:extLst>
              <a:ext uri="{FF2B5EF4-FFF2-40B4-BE49-F238E27FC236}">
                <a16:creationId xmlns:a16="http://schemas.microsoft.com/office/drawing/2014/main" id="{520E61D3-FE1E-3147-AA98-BAC2DC8AB1BA}"/>
              </a:ext>
            </a:extLst>
          </p:cNvPr>
          <p:cNvSpPr txBox="1"/>
          <p:nvPr/>
        </p:nvSpPr>
        <p:spPr>
          <a:xfrm>
            <a:off x="789339" y="4110743"/>
            <a:ext cx="7337265" cy="523220"/>
          </a:xfrm>
          <a:prstGeom prst="rect">
            <a:avLst/>
          </a:prstGeom>
          <a:noFill/>
        </p:spPr>
        <p:txBody>
          <a:bodyPr wrap="none" rtlCol="0">
            <a:spAutoFit/>
          </a:bodyPr>
          <a:lstStyle/>
          <a:p>
            <a:r>
              <a:rPr lang="es-MX" dirty="0">
                <a:solidFill>
                  <a:schemeClr val="tx1"/>
                </a:solidFill>
                <a:latin typeface="Montserrat Light" panose="00000400000000000000" pitchFamily="2" charset="0"/>
              </a:rPr>
              <a:t>Hacer las conexiones en las protoboard y las tarjetas Arduino y guardar en la caja</a:t>
            </a:r>
          </a:p>
          <a:p>
            <a:endParaRPr lang="es-CO" dirty="0"/>
          </a:p>
        </p:txBody>
      </p:sp>
      <p:pic>
        <p:nvPicPr>
          <p:cNvPr id="33" name="Imagen 32" descr="Imagen que contiene dibujado, carro&#10;&#10;Descripción generada automáticamente">
            <a:extLst>
              <a:ext uri="{FF2B5EF4-FFF2-40B4-BE49-F238E27FC236}">
                <a16:creationId xmlns:a16="http://schemas.microsoft.com/office/drawing/2014/main" id="{D147D755-9243-F06A-F18B-8524CD7CA680}"/>
              </a:ext>
            </a:extLst>
          </p:cNvPr>
          <p:cNvPicPr>
            <a:picLocks noChangeAspect="1"/>
          </p:cNvPicPr>
          <p:nvPr/>
        </p:nvPicPr>
        <p:blipFill rotWithShape="1">
          <a:blip r:embed="rId6"/>
          <a:srcRect t="27111"/>
          <a:stretch/>
        </p:blipFill>
        <p:spPr>
          <a:xfrm>
            <a:off x="548793" y="1554778"/>
            <a:ext cx="4500358" cy="2467884"/>
          </a:xfrm>
          <a:prstGeom prst="rect">
            <a:avLst/>
          </a:prstGeom>
        </p:spPr>
      </p:pic>
    </p:spTree>
    <p:extLst>
      <p:ext uri="{BB962C8B-B14F-4D97-AF65-F5344CB8AC3E}">
        <p14:creationId xmlns:p14="http://schemas.microsoft.com/office/powerpoint/2010/main" val="253050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0;p35">
            <a:extLst>
              <a:ext uri="{FF2B5EF4-FFF2-40B4-BE49-F238E27FC236}">
                <a16:creationId xmlns:a16="http://schemas.microsoft.com/office/drawing/2014/main" id="{34414BB5-3228-05E3-651C-73185CFAD372}"/>
              </a:ext>
            </a:extLst>
          </p:cNvPr>
          <p:cNvSpPr txBox="1">
            <a:spLocks noGrp="1"/>
          </p:cNvSpPr>
          <p:nvPr>
            <p:ph type="title"/>
          </p:nvPr>
        </p:nvSpPr>
        <p:spPr>
          <a:xfrm>
            <a:off x="1761528" y="146226"/>
            <a:ext cx="5846281" cy="821513"/>
          </a:xfrm>
          <a:prstGeom prst="rect">
            <a:avLst/>
          </a:prstGeom>
        </p:spPr>
        <p:txBody>
          <a:bodyPr spcFirstLastPara="1" wrap="square" lIns="91425" tIns="91425" rIns="91425" bIns="91425" anchor="t" anchorCtr="0">
            <a:noAutofit/>
          </a:bodyPr>
          <a:lstStyle/>
          <a:p>
            <a:pPr algn="ctr"/>
            <a:r>
              <a:rPr lang="es-ES" b="1" dirty="0">
                <a:solidFill>
                  <a:schemeClr val="tx1"/>
                </a:solidFill>
                <a:latin typeface="Montserrat" pitchFamily="2" charset="0"/>
                <a:cs typeface="Calibri" panose="020F0502020204030204" pitchFamily="34" charset="0"/>
              </a:rPr>
              <a:t>Solución del problema</a:t>
            </a:r>
            <a:r>
              <a:rPr lang="es-ES" b="1" dirty="0">
                <a:solidFill>
                  <a:schemeClr val="tx1"/>
                </a:solidFill>
                <a:latin typeface="Montserrat" pitchFamily="2" charset="0"/>
                <a:cs typeface="Calibri" panose="020F0502020204030204" pitchFamily="34" charset="0"/>
                <a:sym typeface="Montserrat"/>
              </a:rPr>
              <a:t> </a:t>
            </a:r>
            <a:endParaRPr sz="3600" b="1" dirty="0">
              <a:solidFill>
                <a:schemeClr val="dk1"/>
              </a:solidFill>
              <a:latin typeface="Montserrat"/>
              <a:ea typeface="Montserrat"/>
              <a:cs typeface="Montserrat"/>
              <a:sym typeface="Montserrat"/>
            </a:endParaRPr>
          </a:p>
        </p:txBody>
      </p:sp>
      <p:sp>
        <p:nvSpPr>
          <p:cNvPr id="4" name="CuadroTexto 2">
            <a:extLst>
              <a:ext uri="{FF2B5EF4-FFF2-40B4-BE49-F238E27FC236}">
                <a16:creationId xmlns:a16="http://schemas.microsoft.com/office/drawing/2014/main" id="{5D4828D5-BDCE-8802-1C24-DF9F80A057AF}"/>
              </a:ext>
            </a:extLst>
          </p:cNvPr>
          <p:cNvSpPr txBox="1"/>
          <p:nvPr/>
        </p:nvSpPr>
        <p:spPr>
          <a:xfrm>
            <a:off x="499658" y="632945"/>
            <a:ext cx="6256020" cy="1384995"/>
          </a:xfrm>
          <a:prstGeom prst="rect">
            <a:avLst/>
          </a:prstGeom>
          <a:noFill/>
        </p:spPr>
        <p:txBody>
          <a:bodyPr wrap="square" rtlCol="0">
            <a:spAutoFit/>
          </a:bodyPr>
          <a:lstStyle/>
          <a:p>
            <a:pPr algn="just"/>
            <a:r>
              <a:rPr lang="es-MX" b="1" i="1" u="sng" dirty="0">
                <a:solidFill>
                  <a:schemeClr val="tx1"/>
                </a:solidFill>
                <a:latin typeface="Montserrat Light" panose="00000400000000000000" pitchFamily="2" charset="0"/>
              </a:rPr>
              <a:t>Momento 5.</a:t>
            </a:r>
          </a:p>
          <a:p>
            <a:pPr algn="just"/>
            <a:endParaRPr lang="es-MX" dirty="0">
              <a:solidFill>
                <a:schemeClr val="tx1"/>
              </a:solidFill>
              <a:latin typeface="Montserrat Light" panose="00000400000000000000" pitchFamily="2" charset="0"/>
            </a:endParaRPr>
          </a:p>
          <a:p>
            <a:pPr algn="just"/>
            <a:r>
              <a:rPr lang="es-MX" dirty="0">
                <a:solidFill>
                  <a:schemeClr val="tx1"/>
                </a:solidFill>
                <a:latin typeface="Montserrat Light" panose="00000400000000000000" pitchFamily="2" charset="0"/>
              </a:rPr>
              <a:t>En la parte de afuera de la caja pegar las cajas pintadas y marcadas, los servomotores y los  bombillos</a:t>
            </a:r>
          </a:p>
          <a:p>
            <a:pPr algn="just"/>
            <a:r>
              <a:rPr lang="es-MX" dirty="0">
                <a:solidFill>
                  <a:schemeClr val="tx1"/>
                </a:solidFill>
                <a:latin typeface="Montserrat Light" panose="00000400000000000000" pitchFamily="2" charset="0"/>
              </a:rPr>
              <a:t>Decorar el prototipo</a:t>
            </a:r>
          </a:p>
          <a:p>
            <a:pPr marL="342900" indent="-342900" algn="just">
              <a:buAutoNum type="arabicPeriod"/>
            </a:pPr>
            <a:endParaRPr lang="es-CO" dirty="0">
              <a:solidFill>
                <a:schemeClr val="tx1"/>
              </a:solidFill>
              <a:latin typeface="Montserrat Light" panose="00000400000000000000" pitchFamily="2" charset="0"/>
            </a:endParaRPr>
          </a:p>
        </p:txBody>
      </p:sp>
      <p:pic>
        <p:nvPicPr>
          <p:cNvPr id="5" name="Imagen 4">
            <a:extLst>
              <a:ext uri="{FF2B5EF4-FFF2-40B4-BE49-F238E27FC236}">
                <a16:creationId xmlns:a16="http://schemas.microsoft.com/office/drawing/2014/main" id="{784D2EA2-AB01-FF06-7504-5445AFC83731}"/>
              </a:ext>
            </a:extLst>
          </p:cNvPr>
          <p:cNvPicPr>
            <a:picLocks noChangeAspect="1"/>
          </p:cNvPicPr>
          <p:nvPr/>
        </p:nvPicPr>
        <p:blipFill>
          <a:blip r:embed="rId2"/>
          <a:stretch>
            <a:fillRect/>
          </a:stretch>
        </p:blipFill>
        <p:spPr>
          <a:xfrm>
            <a:off x="7383156" y="4372353"/>
            <a:ext cx="1629294" cy="507739"/>
          </a:xfrm>
          <a:prstGeom prst="rect">
            <a:avLst/>
          </a:prstGeom>
        </p:spPr>
      </p:pic>
      <p:pic>
        <p:nvPicPr>
          <p:cNvPr id="6" name="Imagen 5">
            <a:extLst>
              <a:ext uri="{FF2B5EF4-FFF2-40B4-BE49-F238E27FC236}">
                <a16:creationId xmlns:a16="http://schemas.microsoft.com/office/drawing/2014/main" id="{FBFBF802-98F0-DBCA-53EC-CF9497767BD0}"/>
              </a:ext>
            </a:extLst>
          </p:cNvPr>
          <p:cNvPicPr>
            <a:picLocks noChangeAspect="1"/>
          </p:cNvPicPr>
          <p:nvPr/>
        </p:nvPicPr>
        <p:blipFill>
          <a:blip r:embed="rId3"/>
          <a:stretch>
            <a:fillRect/>
          </a:stretch>
        </p:blipFill>
        <p:spPr>
          <a:xfrm>
            <a:off x="269575" y="274321"/>
            <a:ext cx="1261871" cy="466473"/>
          </a:xfrm>
          <a:prstGeom prst="rect">
            <a:avLst/>
          </a:prstGeom>
        </p:spPr>
      </p:pic>
      <p:pic>
        <p:nvPicPr>
          <p:cNvPr id="7" name="Imagen 6">
            <a:extLst>
              <a:ext uri="{FF2B5EF4-FFF2-40B4-BE49-F238E27FC236}">
                <a16:creationId xmlns:a16="http://schemas.microsoft.com/office/drawing/2014/main" id="{9E544659-8F54-781B-8FC6-83FEBA42CFD7}"/>
              </a:ext>
            </a:extLst>
          </p:cNvPr>
          <p:cNvPicPr>
            <a:picLocks noChangeAspect="1"/>
          </p:cNvPicPr>
          <p:nvPr/>
        </p:nvPicPr>
        <p:blipFill>
          <a:blip r:embed="rId4"/>
          <a:stretch>
            <a:fillRect/>
          </a:stretch>
        </p:blipFill>
        <p:spPr>
          <a:xfrm>
            <a:off x="7607809" y="286455"/>
            <a:ext cx="1261870" cy="330856"/>
          </a:xfrm>
          <a:prstGeom prst="rect">
            <a:avLst/>
          </a:prstGeom>
        </p:spPr>
      </p:pic>
      <p:pic>
        <p:nvPicPr>
          <p:cNvPr id="13" name="Imagen 12" descr="Imagen que contiene interior, tabla, alimentos, computadora&#10;&#10;Descripción generada automáticamente">
            <a:extLst>
              <a:ext uri="{FF2B5EF4-FFF2-40B4-BE49-F238E27FC236}">
                <a16:creationId xmlns:a16="http://schemas.microsoft.com/office/drawing/2014/main" id="{E6A49B17-9FFF-475D-D7A9-A2B1EF7F8244}"/>
              </a:ext>
            </a:extLst>
          </p:cNvPr>
          <p:cNvPicPr>
            <a:picLocks noChangeAspect="1"/>
          </p:cNvPicPr>
          <p:nvPr/>
        </p:nvPicPr>
        <p:blipFill>
          <a:blip r:embed="rId5"/>
          <a:stretch>
            <a:fillRect/>
          </a:stretch>
        </p:blipFill>
        <p:spPr>
          <a:xfrm>
            <a:off x="765863" y="1839746"/>
            <a:ext cx="3663994" cy="2756583"/>
          </a:xfrm>
          <a:prstGeom prst="rect">
            <a:avLst/>
          </a:prstGeom>
        </p:spPr>
      </p:pic>
      <p:pic>
        <p:nvPicPr>
          <p:cNvPr id="20" name="Imagen 19" descr="Imagen que contiene interior, tabla, piso, refrigerador&#10;&#10;Descripción generada automáticamente">
            <a:extLst>
              <a:ext uri="{FF2B5EF4-FFF2-40B4-BE49-F238E27FC236}">
                <a16:creationId xmlns:a16="http://schemas.microsoft.com/office/drawing/2014/main" id="{EDD7C254-FE50-084D-5E19-6C079AA5E796}"/>
              </a:ext>
            </a:extLst>
          </p:cNvPr>
          <p:cNvPicPr>
            <a:picLocks noChangeAspect="1"/>
          </p:cNvPicPr>
          <p:nvPr/>
        </p:nvPicPr>
        <p:blipFill rotWithShape="1">
          <a:blip r:embed="rId6"/>
          <a:srcRect l="15336" t="5122" r="7683" b="22667"/>
          <a:stretch/>
        </p:blipFill>
        <p:spPr>
          <a:xfrm>
            <a:off x="4696062" y="1839746"/>
            <a:ext cx="3948280" cy="2786476"/>
          </a:xfrm>
          <a:prstGeom prst="rect">
            <a:avLst/>
          </a:prstGeom>
        </p:spPr>
      </p:pic>
    </p:spTree>
    <p:extLst>
      <p:ext uri="{BB962C8B-B14F-4D97-AF65-F5344CB8AC3E}">
        <p14:creationId xmlns:p14="http://schemas.microsoft.com/office/powerpoint/2010/main" val="928415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0;p35">
            <a:extLst>
              <a:ext uri="{FF2B5EF4-FFF2-40B4-BE49-F238E27FC236}">
                <a16:creationId xmlns:a16="http://schemas.microsoft.com/office/drawing/2014/main" id="{34414BB5-3228-05E3-651C-73185CFAD372}"/>
              </a:ext>
            </a:extLst>
          </p:cNvPr>
          <p:cNvSpPr txBox="1">
            <a:spLocks noGrp="1"/>
          </p:cNvSpPr>
          <p:nvPr>
            <p:ph type="title"/>
          </p:nvPr>
        </p:nvSpPr>
        <p:spPr>
          <a:xfrm>
            <a:off x="1761528" y="123840"/>
            <a:ext cx="5846281" cy="821513"/>
          </a:xfrm>
          <a:prstGeom prst="rect">
            <a:avLst/>
          </a:prstGeom>
        </p:spPr>
        <p:txBody>
          <a:bodyPr spcFirstLastPara="1" wrap="square" lIns="91425" tIns="91425" rIns="91425" bIns="91425" anchor="t" anchorCtr="0">
            <a:noAutofit/>
          </a:bodyPr>
          <a:lstStyle/>
          <a:p>
            <a:pPr algn="ctr"/>
            <a:r>
              <a:rPr lang="es-ES" b="1" dirty="0">
                <a:solidFill>
                  <a:schemeClr val="tx1"/>
                </a:solidFill>
                <a:latin typeface="Montserrat" pitchFamily="2" charset="0"/>
                <a:cs typeface="Calibri" panose="020F0502020204030204" pitchFamily="34" charset="0"/>
              </a:rPr>
              <a:t>Solución del problema</a:t>
            </a:r>
            <a:r>
              <a:rPr lang="es-ES" b="1" dirty="0">
                <a:solidFill>
                  <a:schemeClr val="tx1"/>
                </a:solidFill>
                <a:latin typeface="Montserrat" pitchFamily="2" charset="0"/>
                <a:cs typeface="Calibri" panose="020F0502020204030204" pitchFamily="34" charset="0"/>
                <a:sym typeface="Montserrat"/>
              </a:rPr>
              <a:t> </a:t>
            </a:r>
            <a:endParaRPr sz="3600" b="1" dirty="0">
              <a:solidFill>
                <a:schemeClr val="dk1"/>
              </a:solidFill>
              <a:latin typeface="Montserrat"/>
              <a:ea typeface="Montserrat"/>
              <a:cs typeface="Montserrat"/>
              <a:sym typeface="Montserrat"/>
            </a:endParaRPr>
          </a:p>
        </p:txBody>
      </p:sp>
      <p:pic>
        <p:nvPicPr>
          <p:cNvPr id="5" name="Imagen 4">
            <a:extLst>
              <a:ext uri="{FF2B5EF4-FFF2-40B4-BE49-F238E27FC236}">
                <a16:creationId xmlns:a16="http://schemas.microsoft.com/office/drawing/2014/main" id="{784D2EA2-AB01-FF06-7504-5445AFC83731}"/>
              </a:ext>
            </a:extLst>
          </p:cNvPr>
          <p:cNvPicPr>
            <a:picLocks noChangeAspect="1"/>
          </p:cNvPicPr>
          <p:nvPr/>
        </p:nvPicPr>
        <p:blipFill>
          <a:blip r:embed="rId2"/>
          <a:stretch>
            <a:fillRect/>
          </a:stretch>
        </p:blipFill>
        <p:spPr>
          <a:xfrm>
            <a:off x="7383156" y="4372353"/>
            <a:ext cx="1629294" cy="507739"/>
          </a:xfrm>
          <a:prstGeom prst="rect">
            <a:avLst/>
          </a:prstGeom>
        </p:spPr>
      </p:pic>
      <p:pic>
        <p:nvPicPr>
          <p:cNvPr id="6" name="Imagen 5">
            <a:extLst>
              <a:ext uri="{FF2B5EF4-FFF2-40B4-BE49-F238E27FC236}">
                <a16:creationId xmlns:a16="http://schemas.microsoft.com/office/drawing/2014/main" id="{FBFBF802-98F0-DBCA-53EC-CF9497767BD0}"/>
              </a:ext>
            </a:extLst>
          </p:cNvPr>
          <p:cNvPicPr>
            <a:picLocks noChangeAspect="1"/>
          </p:cNvPicPr>
          <p:nvPr/>
        </p:nvPicPr>
        <p:blipFill>
          <a:blip r:embed="rId3"/>
          <a:stretch>
            <a:fillRect/>
          </a:stretch>
        </p:blipFill>
        <p:spPr>
          <a:xfrm>
            <a:off x="269575" y="274321"/>
            <a:ext cx="1261871" cy="466473"/>
          </a:xfrm>
          <a:prstGeom prst="rect">
            <a:avLst/>
          </a:prstGeom>
        </p:spPr>
      </p:pic>
      <p:pic>
        <p:nvPicPr>
          <p:cNvPr id="7" name="Imagen 6">
            <a:extLst>
              <a:ext uri="{FF2B5EF4-FFF2-40B4-BE49-F238E27FC236}">
                <a16:creationId xmlns:a16="http://schemas.microsoft.com/office/drawing/2014/main" id="{9E544659-8F54-781B-8FC6-83FEBA42CFD7}"/>
              </a:ext>
            </a:extLst>
          </p:cNvPr>
          <p:cNvPicPr>
            <a:picLocks noChangeAspect="1"/>
          </p:cNvPicPr>
          <p:nvPr/>
        </p:nvPicPr>
        <p:blipFill>
          <a:blip r:embed="rId4"/>
          <a:stretch>
            <a:fillRect/>
          </a:stretch>
        </p:blipFill>
        <p:spPr>
          <a:xfrm>
            <a:off x="7607809" y="286455"/>
            <a:ext cx="1261870" cy="330856"/>
          </a:xfrm>
          <a:prstGeom prst="rect">
            <a:avLst/>
          </a:prstGeom>
        </p:spPr>
      </p:pic>
      <p:sp>
        <p:nvSpPr>
          <p:cNvPr id="9" name="CuadroTexto 2">
            <a:extLst>
              <a:ext uri="{FF2B5EF4-FFF2-40B4-BE49-F238E27FC236}">
                <a16:creationId xmlns:a16="http://schemas.microsoft.com/office/drawing/2014/main" id="{F803B55D-B2A2-67F8-A3C3-138B24D915FD}"/>
              </a:ext>
            </a:extLst>
          </p:cNvPr>
          <p:cNvSpPr txBox="1"/>
          <p:nvPr/>
        </p:nvSpPr>
        <p:spPr>
          <a:xfrm>
            <a:off x="434855" y="768615"/>
            <a:ext cx="8099544" cy="3108543"/>
          </a:xfrm>
          <a:prstGeom prst="rect">
            <a:avLst/>
          </a:prstGeom>
          <a:noFill/>
        </p:spPr>
        <p:txBody>
          <a:bodyPr wrap="square" rtlCol="0">
            <a:spAutoFit/>
          </a:bodyPr>
          <a:lstStyle/>
          <a:p>
            <a:pPr algn="just"/>
            <a:r>
              <a:rPr lang="es-MX" b="1" i="1" u="sng" dirty="0">
                <a:solidFill>
                  <a:schemeClr val="tx1"/>
                </a:solidFill>
                <a:latin typeface="Montserrat Light" panose="00000400000000000000" pitchFamily="2" charset="0"/>
              </a:rPr>
              <a:t>Momento 6.</a:t>
            </a:r>
          </a:p>
          <a:p>
            <a:pPr algn="just"/>
            <a:endParaRPr lang="es-MX" dirty="0">
              <a:solidFill>
                <a:schemeClr val="tx1"/>
              </a:solidFill>
              <a:latin typeface="Montserrat Light" panose="00000400000000000000" pitchFamily="2" charset="0"/>
            </a:endParaRPr>
          </a:p>
          <a:p>
            <a:pPr algn="just"/>
            <a:r>
              <a:rPr lang="es-MX" dirty="0">
                <a:solidFill>
                  <a:schemeClr val="tx1"/>
                </a:solidFill>
                <a:latin typeface="Montserrat Light" panose="00000400000000000000" pitchFamily="2" charset="0"/>
              </a:rPr>
              <a:t>Prototipo final</a:t>
            </a:r>
          </a:p>
          <a:p>
            <a:pPr algn="just"/>
            <a:endParaRPr lang="es-MX"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a:p>
            <a:pPr algn="just"/>
            <a:endParaRPr lang="es-MX" dirty="0">
              <a:solidFill>
                <a:schemeClr val="tx1"/>
              </a:solidFill>
              <a:latin typeface="Montserrat Light" panose="00000400000000000000" pitchFamily="2" charset="0"/>
            </a:endParaRPr>
          </a:p>
          <a:p>
            <a:pPr algn="just"/>
            <a:endParaRPr lang="es-CO" dirty="0">
              <a:solidFill>
                <a:schemeClr val="tx1"/>
              </a:solidFill>
              <a:latin typeface="Montserrat Light" panose="00000400000000000000" pitchFamily="2" charset="0"/>
            </a:endParaRPr>
          </a:p>
        </p:txBody>
      </p:sp>
      <p:pic>
        <p:nvPicPr>
          <p:cNvPr id="13" name="Imagen 12" descr="Imagen que contiene interior, tabla, piso, refrigerador&#10;&#10;Descripción generada automáticamente">
            <a:extLst>
              <a:ext uri="{FF2B5EF4-FFF2-40B4-BE49-F238E27FC236}">
                <a16:creationId xmlns:a16="http://schemas.microsoft.com/office/drawing/2014/main" id="{3D70CB5E-8DC2-1CB1-16D8-AC6525305D57}"/>
              </a:ext>
            </a:extLst>
          </p:cNvPr>
          <p:cNvPicPr>
            <a:picLocks noChangeAspect="1"/>
          </p:cNvPicPr>
          <p:nvPr/>
        </p:nvPicPr>
        <p:blipFill rotWithShape="1">
          <a:blip r:embed="rId5"/>
          <a:srcRect l="15336" t="5122" r="7683" b="22667"/>
          <a:stretch/>
        </p:blipFill>
        <p:spPr>
          <a:xfrm>
            <a:off x="347887" y="1585167"/>
            <a:ext cx="4749269" cy="3351769"/>
          </a:xfrm>
          <a:prstGeom prst="rect">
            <a:avLst/>
          </a:prstGeom>
        </p:spPr>
      </p:pic>
      <p:sp>
        <p:nvSpPr>
          <p:cNvPr id="15" name="CuadroTexto 14">
            <a:extLst>
              <a:ext uri="{FF2B5EF4-FFF2-40B4-BE49-F238E27FC236}">
                <a16:creationId xmlns:a16="http://schemas.microsoft.com/office/drawing/2014/main" id="{C18F8124-3DCC-CA2C-62E9-CA4E93F61710}"/>
              </a:ext>
            </a:extLst>
          </p:cNvPr>
          <p:cNvSpPr txBox="1"/>
          <p:nvPr/>
        </p:nvSpPr>
        <p:spPr>
          <a:xfrm>
            <a:off x="5097156" y="1766866"/>
            <a:ext cx="3345804" cy="1384995"/>
          </a:xfrm>
          <a:prstGeom prst="rect">
            <a:avLst/>
          </a:prstGeom>
          <a:noFill/>
        </p:spPr>
        <p:txBody>
          <a:bodyPr wrap="square">
            <a:spAutoFit/>
          </a:bodyPr>
          <a:lstStyle/>
          <a:p>
            <a:r>
              <a:rPr lang="es-CO" dirty="0">
                <a:hlinkClick r:id="rId6"/>
              </a:rPr>
              <a:t>https://youtu.be/JM3LWDwPxiw</a:t>
            </a:r>
            <a:endParaRPr lang="es-CO" dirty="0"/>
          </a:p>
          <a:p>
            <a:r>
              <a:rPr lang="es-CO" dirty="0">
                <a:hlinkClick r:id="rId7"/>
              </a:rPr>
              <a:t>https://youtu.be/kLLZDssmMIk</a:t>
            </a:r>
            <a:endParaRPr lang="es-CO" dirty="0"/>
          </a:p>
          <a:p>
            <a:endParaRPr lang="es-CO" dirty="0"/>
          </a:p>
          <a:p>
            <a:endParaRPr lang="es-CO" dirty="0"/>
          </a:p>
          <a:p>
            <a:endParaRPr lang="es-CO" dirty="0"/>
          </a:p>
          <a:p>
            <a:endParaRPr lang="es-CO" dirty="0"/>
          </a:p>
        </p:txBody>
      </p:sp>
    </p:spTree>
    <p:extLst>
      <p:ext uri="{BB962C8B-B14F-4D97-AF65-F5344CB8AC3E}">
        <p14:creationId xmlns:p14="http://schemas.microsoft.com/office/powerpoint/2010/main" val="1239016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0;p35">
            <a:extLst>
              <a:ext uri="{FF2B5EF4-FFF2-40B4-BE49-F238E27FC236}">
                <a16:creationId xmlns:a16="http://schemas.microsoft.com/office/drawing/2014/main" id="{34414BB5-3228-05E3-651C-73185CFAD372}"/>
              </a:ext>
            </a:extLst>
          </p:cNvPr>
          <p:cNvSpPr txBox="1">
            <a:spLocks noGrp="1"/>
          </p:cNvSpPr>
          <p:nvPr>
            <p:ph type="title"/>
          </p:nvPr>
        </p:nvSpPr>
        <p:spPr>
          <a:xfrm>
            <a:off x="1761528" y="41126"/>
            <a:ext cx="5846281" cy="821513"/>
          </a:xfrm>
          <a:prstGeom prst="rect">
            <a:avLst/>
          </a:prstGeom>
          <a:noFill/>
          <a:ln>
            <a:noFill/>
          </a:ln>
        </p:spPr>
        <p:txBody>
          <a:bodyPr spcFirstLastPara="1" wrap="square" lIns="91425" tIns="91425" rIns="91425" bIns="91425" anchor="t" anchorCtr="0">
            <a:noAutofit/>
          </a:bodyPr>
          <a:lstStyle/>
          <a:p>
            <a:pPr algn="ctr"/>
            <a:r>
              <a:rPr lang="es-CO" b="1" dirty="0">
                <a:solidFill>
                  <a:schemeClr val="tx1"/>
                </a:solidFill>
                <a:latin typeface="Montserrat" pitchFamily="2" charset="0"/>
                <a:cs typeface="Calibri" panose="020F0502020204030204" pitchFamily="34" charset="0"/>
              </a:rPr>
              <a:t>Reflexión, evaluación y conclusión</a:t>
            </a:r>
            <a:endParaRPr b="1" dirty="0">
              <a:solidFill>
                <a:schemeClr val="tx1"/>
              </a:solidFill>
              <a:latin typeface="Montserrat" pitchFamily="2" charset="0"/>
              <a:cs typeface="Calibri" panose="020F0502020204030204" pitchFamily="34" charset="0"/>
            </a:endParaRPr>
          </a:p>
        </p:txBody>
      </p:sp>
      <p:sp>
        <p:nvSpPr>
          <p:cNvPr id="4" name="CuadroTexto 2">
            <a:extLst>
              <a:ext uri="{FF2B5EF4-FFF2-40B4-BE49-F238E27FC236}">
                <a16:creationId xmlns:a16="http://schemas.microsoft.com/office/drawing/2014/main" id="{5D4828D5-BDCE-8802-1C24-DF9F80A057AF}"/>
              </a:ext>
            </a:extLst>
          </p:cNvPr>
          <p:cNvSpPr txBox="1"/>
          <p:nvPr/>
        </p:nvSpPr>
        <p:spPr>
          <a:xfrm>
            <a:off x="422258" y="1278668"/>
            <a:ext cx="8523621" cy="3600986"/>
          </a:xfrm>
          <a:prstGeom prst="rect">
            <a:avLst/>
          </a:prstGeom>
          <a:noFill/>
        </p:spPr>
        <p:txBody>
          <a:bodyPr wrap="square" rtlCol="0">
            <a:spAutoFit/>
          </a:bodyPr>
          <a:lstStyle/>
          <a:p>
            <a:pPr algn="just"/>
            <a:r>
              <a:rPr lang="es-MX" sz="1200" b="1" i="1" u="sng" dirty="0">
                <a:solidFill>
                  <a:schemeClr val="tx1"/>
                </a:solidFill>
                <a:latin typeface="Montserrat Light" panose="00000400000000000000" pitchFamily="2" charset="0"/>
              </a:rPr>
              <a:t>CONCLUSIONES</a:t>
            </a:r>
          </a:p>
          <a:p>
            <a:pPr algn="just"/>
            <a:endParaRPr lang="es-MX" sz="1200" b="1" dirty="0">
              <a:solidFill>
                <a:schemeClr val="tx1"/>
              </a:solidFill>
              <a:latin typeface="Montserrat Light" panose="00000400000000000000" pitchFamily="2" charset="0"/>
            </a:endParaRPr>
          </a:p>
          <a:p>
            <a:pPr algn="just"/>
            <a:r>
              <a:rPr lang="es-MX" sz="1200" dirty="0">
                <a:solidFill>
                  <a:schemeClr val="tx1"/>
                </a:solidFill>
                <a:latin typeface="Montserrat Light" panose="00000400000000000000" pitchFamily="2" charset="0"/>
              </a:rPr>
              <a:t>Como conclusiones más importantes después del desarrollo de este proyecto se pueden mencionar</a:t>
            </a:r>
            <a:r>
              <a:rPr lang="es-MX" sz="1200" b="1" dirty="0">
                <a:solidFill>
                  <a:schemeClr val="tx1"/>
                </a:solidFill>
                <a:latin typeface="Montserrat Light" panose="00000400000000000000" pitchFamily="2" charset="0"/>
              </a:rPr>
              <a:t>:</a:t>
            </a:r>
          </a:p>
          <a:p>
            <a:pPr marL="228600" indent="-228600" algn="just">
              <a:buFont typeface="Arial" panose="020B0604020202020204" pitchFamily="34" charset="0"/>
              <a:buChar char="•"/>
            </a:pPr>
            <a:r>
              <a:rPr lang="es-ES" sz="1200" b="1" i="0" dirty="0">
                <a:solidFill>
                  <a:srgbClr val="374151"/>
                </a:solidFill>
                <a:effectLst/>
                <a:latin typeface="Montserrat Light" panose="00000400000000000000" pitchFamily="2" charset="0"/>
              </a:rPr>
              <a:t>Desarrollo de Habilidades de Programación:</a:t>
            </a:r>
            <a:r>
              <a:rPr lang="es-ES" sz="1200" b="0" i="0" dirty="0">
                <a:solidFill>
                  <a:srgbClr val="374151"/>
                </a:solidFill>
                <a:effectLst/>
                <a:latin typeface="Montserrat Light" panose="00000400000000000000" pitchFamily="2" charset="0"/>
              </a:rPr>
              <a:t> Los estudiantes han adquirido habilidades prácticas en programación al trabajar con la tarjeta Arduino UNO y sensores. Han aprendido a escribir código para controlar el funcionamiento del prototipo, lo que les brinda un conjunto valioso de habilidades tecnológicas.</a:t>
            </a:r>
          </a:p>
          <a:p>
            <a:pPr marL="228600" indent="-228600" algn="just">
              <a:buFont typeface="Arial" panose="020B0604020202020204" pitchFamily="34" charset="0"/>
              <a:buChar char="•"/>
            </a:pPr>
            <a:r>
              <a:rPr lang="es-ES" sz="1200" b="1" i="0" dirty="0">
                <a:solidFill>
                  <a:srgbClr val="374151"/>
                </a:solidFill>
                <a:effectLst/>
                <a:latin typeface="Montserrat Light" panose="00000400000000000000" pitchFamily="2" charset="0"/>
              </a:rPr>
              <a:t>Comprensión de Conceptos de Tecnología:</a:t>
            </a:r>
            <a:r>
              <a:rPr lang="es-ES" sz="1200" b="0" i="0" dirty="0">
                <a:solidFill>
                  <a:srgbClr val="374151"/>
                </a:solidFill>
                <a:effectLst/>
                <a:latin typeface="Montserrat Light" panose="00000400000000000000" pitchFamily="2" charset="0"/>
              </a:rPr>
              <a:t> A lo largo del proyecto, los estudiantes han desarrollado una comprensión más profunda de conceptos tecnológicos, como la automatización, la detección de sensores y el uso de hardware electrónico, que les permite aplicar estos conocimientos en futuros proyectos.</a:t>
            </a:r>
          </a:p>
          <a:p>
            <a:pPr marL="228600" indent="-228600" algn="just">
              <a:buFont typeface="Arial" panose="020B0604020202020204" pitchFamily="34" charset="0"/>
              <a:buChar char="•"/>
            </a:pPr>
            <a:r>
              <a:rPr lang="es-ES" sz="1200" b="1" i="0" dirty="0">
                <a:solidFill>
                  <a:srgbClr val="374151"/>
                </a:solidFill>
                <a:effectLst/>
                <a:latin typeface="Montserrat Light" panose="00000400000000000000" pitchFamily="2" charset="0"/>
              </a:rPr>
              <a:t>Fomento de la Creatividad:</a:t>
            </a:r>
            <a:r>
              <a:rPr lang="es-ES" sz="1200" b="0" i="0" dirty="0">
                <a:solidFill>
                  <a:srgbClr val="374151"/>
                </a:solidFill>
                <a:effectLst/>
                <a:latin typeface="Montserrat Light" panose="00000400000000000000" pitchFamily="2" charset="0"/>
              </a:rPr>
              <a:t> La programación y la tecnología han estimulado la creatividad de los estudiantes al permitirles idear soluciones innovadoras para un problema ambiental. Han aprendido a utilizar la tecnología como una herramienta para crear soluciones prácticas.</a:t>
            </a:r>
          </a:p>
          <a:p>
            <a:pPr marL="228600" indent="-228600" algn="just">
              <a:buFont typeface="Arial" panose="020B0604020202020204" pitchFamily="34" charset="0"/>
              <a:buChar char="•"/>
            </a:pPr>
            <a:r>
              <a:rPr lang="es-ES" sz="1200" b="1" i="0" dirty="0">
                <a:solidFill>
                  <a:srgbClr val="374151"/>
                </a:solidFill>
                <a:effectLst/>
                <a:latin typeface="Montserrat Light" panose="00000400000000000000" pitchFamily="2" charset="0"/>
              </a:rPr>
              <a:t>Resolución de Problemas:</a:t>
            </a:r>
            <a:r>
              <a:rPr lang="es-ES" sz="1200" b="0" i="0" dirty="0">
                <a:solidFill>
                  <a:srgbClr val="374151"/>
                </a:solidFill>
                <a:effectLst/>
                <a:latin typeface="Montserrat Light" panose="00000400000000000000" pitchFamily="2" charset="0"/>
              </a:rPr>
              <a:t> Los estudiantes han ganado experiencia en la resolución de problemas tecnológicos a medida que enfrentaron desafíos en la programación y el funcionamiento del prototipo. Esto les ha enseñado a ser perseverantes y a encontrar soluciones eficaces.</a:t>
            </a:r>
          </a:p>
          <a:p>
            <a:pPr marL="171450" indent="-171450" algn="just">
              <a:buFont typeface="Arial" panose="020B0604020202020204" pitchFamily="34" charset="0"/>
              <a:buChar char="•"/>
            </a:pPr>
            <a:endParaRPr lang="es-MX" sz="1200" b="1" dirty="0">
              <a:solidFill>
                <a:schemeClr val="tx1"/>
              </a:solidFill>
              <a:latin typeface="Montserrat Light" panose="00000400000000000000" pitchFamily="2" charset="0"/>
            </a:endParaRPr>
          </a:p>
          <a:p>
            <a:pPr algn="just"/>
            <a:endParaRPr lang="es-MX" sz="1200" b="1" dirty="0">
              <a:solidFill>
                <a:schemeClr val="tx1"/>
              </a:solidFill>
              <a:latin typeface="Montserrat Light" panose="00000400000000000000" pitchFamily="2" charset="0"/>
            </a:endParaRPr>
          </a:p>
          <a:p>
            <a:pPr algn="just"/>
            <a:endParaRPr lang="es-MX" sz="1200" b="1" dirty="0">
              <a:solidFill>
                <a:schemeClr val="tx1"/>
              </a:solidFill>
              <a:latin typeface="Montserrat Light" panose="00000400000000000000" pitchFamily="2" charset="0"/>
            </a:endParaRPr>
          </a:p>
        </p:txBody>
      </p:sp>
      <p:pic>
        <p:nvPicPr>
          <p:cNvPr id="5" name="Imagen 4">
            <a:extLst>
              <a:ext uri="{FF2B5EF4-FFF2-40B4-BE49-F238E27FC236}">
                <a16:creationId xmlns:a16="http://schemas.microsoft.com/office/drawing/2014/main" id="{784D2EA2-AB01-FF06-7504-5445AFC83731}"/>
              </a:ext>
            </a:extLst>
          </p:cNvPr>
          <p:cNvPicPr>
            <a:picLocks noChangeAspect="1"/>
          </p:cNvPicPr>
          <p:nvPr/>
        </p:nvPicPr>
        <p:blipFill>
          <a:blip r:embed="rId2"/>
          <a:stretch>
            <a:fillRect/>
          </a:stretch>
        </p:blipFill>
        <p:spPr>
          <a:xfrm>
            <a:off x="7383156" y="4372353"/>
            <a:ext cx="1629294" cy="507739"/>
          </a:xfrm>
          <a:prstGeom prst="rect">
            <a:avLst/>
          </a:prstGeom>
        </p:spPr>
      </p:pic>
      <p:pic>
        <p:nvPicPr>
          <p:cNvPr id="6" name="Imagen 5">
            <a:extLst>
              <a:ext uri="{FF2B5EF4-FFF2-40B4-BE49-F238E27FC236}">
                <a16:creationId xmlns:a16="http://schemas.microsoft.com/office/drawing/2014/main" id="{FBFBF802-98F0-DBCA-53EC-CF9497767BD0}"/>
              </a:ext>
            </a:extLst>
          </p:cNvPr>
          <p:cNvPicPr>
            <a:picLocks noChangeAspect="1"/>
          </p:cNvPicPr>
          <p:nvPr/>
        </p:nvPicPr>
        <p:blipFill>
          <a:blip r:embed="rId3"/>
          <a:stretch>
            <a:fillRect/>
          </a:stretch>
        </p:blipFill>
        <p:spPr>
          <a:xfrm>
            <a:off x="269575" y="274321"/>
            <a:ext cx="1261871" cy="466473"/>
          </a:xfrm>
          <a:prstGeom prst="rect">
            <a:avLst/>
          </a:prstGeom>
        </p:spPr>
      </p:pic>
      <p:pic>
        <p:nvPicPr>
          <p:cNvPr id="7" name="Imagen 6">
            <a:extLst>
              <a:ext uri="{FF2B5EF4-FFF2-40B4-BE49-F238E27FC236}">
                <a16:creationId xmlns:a16="http://schemas.microsoft.com/office/drawing/2014/main" id="{9E544659-8F54-781B-8FC6-83FEBA42CFD7}"/>
              </a:ext>
            </a:extLst>
          </p:cNvPr>
          <p:cNvPicPr>
            <a:picLocks noChangeAspect="1"/>
          </p:cNvPicPr>
          <p:nvPr/>
        </p:nvPicPr>
        <p:blipFill>
          <a:blip r:embed="rId4"/>
          <a:stretch>
            <a:fillRect/>
          </a:stretch>
        </p:blipFill>
        <p:spPr>
          <a:xfrm>
            <a:off x="7607809" y="286455"/>
            <a:ext cx="1261870" cy="330856"/>
          </a:xfrm>
          <a:prstGeom prst="rect">
            <a:avLst/>
          </a:prstGeom>
        </p:spPr>
      </p:pic>
    </p:spTree>
    <p:extLst>
      <p:ext uri="{BB962C8B-B14F-4D97-AF65-F5344CB8AC3E}">
        <p14:creationId xmlns:p14="http://schemas.microsoft.com/office/powerpoint/2010/main" val="3003374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0;p35">
            <a:extLst>
              <a:ext uri="{FF2B5EF4-FFF2-40B4-BE49-F238E27FC236}">
                <a16:creationId xmlns:a16="http://schemas.microsoft.com/office/drawing/2014/main" id="{34414BB5-3228-05E3-651C-73185CFAD372}"/>
              </a:ext>
            </a:extLst>
          </p:cNvPr>
          <p:cNvSpPr txBox="1">
            <a:spLocks noGrp="1"/>
          </p:cNvSpPr>
          <p:nvPr>
            <p:ph type="title"/>
          </p:nvPr>
        </p:nvSpPr>
        <p:spPr>
          <a:xfrm>
            <a:off x="1761528" y="41126"/>
            <a:ext cx="5846281" cy="821513"/>
          </a:xfrm>
          <a:prstGeom prst="rect">
            <a:avLst/>
          </a:prstGeom>
          <a:noFill/>
          <a:ln>
            <a:noFill/>
          </a:ln>
        </p:spPr>
        <p:txBody>
          <a:bodyPr spcFirstLastPara="1" wrap="square" lIns="91425" tIns="91425" rIns="91425" bIns="91425" anchor="t" anchorCtr="0">
            <a:noAutofit/>
          </a:bodyPr>
          <a:lstStyle/>
          <a:p>
            <a:pPr algn="ctr"/>
            <a:r>
              <a:rPr lang="es-CO" b="1" dirty="0">
                <a:solidFill>
                  <a:schemeClr val="tx1"/>
                </a:solidFill>
                <a:latin typeface="Montserrat" pitchFamily="2" charset="0"/>
                <a:cs typeface="Calibri" panose="020F0502020204030204" pitchFamily="34" charset="0"/>
              </a:rPr>
              <a:t>Reflexión, evaluación y conclusión</a:t>
            </a:r>
            <a:endParaRPr b="1" dirty="0">
              <a:solidFill>
                <a:schemeClr val="tx1"/>
              </a:solidFill>
              <a:latin typeface="Montserrat" pitchFamily="2" charset="0"/>
              <a:cs typeface="Calibri" panose="020F0502020204030204" pitchFamily="34" charset="0"/>
            </a:endParaRPr>
          </a:p>
        </p:txBody>
      </p:sp>
      <p:sp>
        <p:nvSpPr>
          <p:cNvPr id="4" name="CuadroTexto 2">
            <a:extLst>
              <a:ext uri="{FF2B5EF4-FFF2-40B4-BE49-F238E27FC236}">
                <a16:creationId xmlns:a16="http://schemas.microsoft.com/office/drawing/2014/main" id="{5D4828D5-BDCE-8802-1C24-DF9F80A057AF}"/>
              </a:ext>
            </a:extLst>
          </p:cNvPr>
          <p:cNvSpPr txBox="1"/>
          <p:nvPr/>
        </p:nvSpPr>
        <p:spPr>
          <a:xfrm>
            <a:off x="422258" y="1278668"/>
            <a:ext cx="8523621" cy="2677656"/>
          </a:xfrm>
          <a:prstGeom prst="rect">
            <a:avLst/>
          </a:prstGeom>
          <a:noFill/>
        </p:spPr>
        <p:txBody>
          <a:bodyPr wrap="square" rtlCol="0">
            <a:spAutoFit/>
          </a:bodyPr>
          <a:lstStyle/>
          <a:p>
            <a:pPr marL="171450" indent="-171450" algn="l">
              <a:buFont typeface="Arial" panose="020B0604020202020204" pitchFamily="34" charset="0"/>
              <a:buChar char="•"/>
            </a:pPr>
            <a:r>
              <a:rPr lang="es-ES" sz="1200" b="1" i="0" dirty="0">
                <a:solidFill>
                  <a:srgbClr val="374151"/>
                </a:solidFill>
                <a:effectLst/>
                <a:latin typeface="Montserrat Light" panose="00000400000000000000" pitchFamily="2" charset="0"/>
              </a:rPr>
              <a:t>Trabajo en Equipo:</a:t>
            </a:r>
            <a:r>
              <a:rPr lang="es-ES" sz="1200" b="0" i="0" dirty="0">
                <a:solidFill>
                  <a:srgbClr val="374151"/>
                </a:solidFill>
                <a:effectLst/>
                <a:latin typeface="Montserrat Light" panose="00000400000000000000" pitchFamily="2" charset="0"/>
              </a:rPr>
              <a:t> El proyecto ha promovido el trabajo en equipo, ya que los estudiantes han tenido que colaborar para diseñar, construir y programar el prototipo del contenedor de basura. Han aprendido a comunicarse, tomar decisiones en grupo y aprovechar las fortalezas individuales.</a:t>
            </a:r>
          </a:p>
          <a:p>
            <a:pPr marL="171450" indent="-171450" algn="l">
              <a:buFont typeface="Arial" panose="020B0604020202020204" pitchFamily="34" charset="0"/>
              <a:buChar char="•"/>
            </a:pPr>
            <a:r>
              <a:rPr lang="es-ES" sz="1200" b="1" i="0" dirty="0">
                <a:solidFill>
                  <a:srgbClr val="374151"/>
                </a:solidFill>
                <a:effectLst/>
                <a:latin typeface="Montserrat Light" panose="00000400000000000000" pitchFamily="2" charset="0"/>
              </a:rPr>
              <a:t>Conexión con el Mundo Real:</a:t>
            </a:r>
            <a:r>
              <a:rPr lang="es-ES" sz="1200" b="0" i="0" dirty="0">
                <a:solidFill>
                  <a:srgbClr val="374151"/>
                </a:solidFill>
                <a:effectLst/>
                <a:latin typeface="Montserrat Light" panose="00000400000000000000" pitchFamily="2" charset="0"/>
              </a:rPr>
              <a:t> Los estudiantes han experimentado cómo la programación y la tecnología pueden tener un impacto directo en la resolución de problemas del mundo real. Han visto cómo sus conocimientos pueden utilizarse para abordar cuestiones medioambientales.</a:t>
            </a:r>
          </a:p>
          <a:p>
            <a:pPr marL="171450" indent="-171450" algn="l">
              <a:buFont typeface="Arial" panose="020B0604020202020204" pitchFamily="34" charset="0"/>
              <a:buChar char="•"/>
            </a:pPr>
            <a:r>
              <a:rPr lang="es-ES" sz="1200" b="1" i="0" dirty="0">
                <a:solidFill>
                  <a:srgbClr val="374151"/>
                </a:solidFill>
                <a:effectLst/>
                <a:latin typeface="Montserrat Light" panose="00000400000000000000" pitchFamily="2" charset="0"/>
              </a:rPr>
              <a:t>Preparación para el Futuro:</a:t>
            </a:r>
            <a:r>
              <a:rPr lang="es-ES" sz="1200" b="0" i="0" dirty="0">
                <a:solidFill>
                  <a:srgbClr val="374151"/>
                </a:solidFill>
                <a:effectLst/>
                <a:latin typeface="Montserrat Light" panose="00000400000000000000" pitchFamily="2" charset="0"/>
              </a:rPr>
              <a:t> Al aprender programación y tecnología, los estudiantes están adquiriendo habilidades que serán cada vez más importantes en la sociedad moderna y en futuras carreras. Este proyecto les ha proporcionado una base sólida para un futuro en campos relacionados con la tecnología.</a:t>
            </a:r>
          </a:p>
          <a:p>
            <a:pPr marL="171450" indent="-171450" algn="l">
              <a:buFont typeface="Arial" panose="020B0604020202020204" pitchFamily="34" charset="0"/>
              <a:buChar char="•"/>
            </a:pPr>
            <a:r>
              <a:rPr lang="es-ES" sz="1200" b="1" i="0" dirty="0">
                <a:solidFill>
                  <a:srgbClr val="374151"/>
                </a:solidFill>
                <a:effectLst/>
                <a:latin typeface="Montserrat Light" panose="00000400000000000000" pitchFamily="2" charset="0"/>
              </a:rPr>
              <a:t>Motivación para el Aprendizaje:</a:t>
            </a:r>
            <a:r>
              <a:rPr lang="es-ES" sz="1200" b="0" i="0" dirty="0">
                <a:solidFill>
                  <a:srgbClr val="374151"/>
                </a:solidFill>
                <a:effectLst/>
                <a:latin typeface="Montserrat Light" panose="00000400000000000000" pitchFamily="2" charset="0"/>
              </a:rPr>
              <a:t> La aplicación práctica de la programación en el proyecto del contenedor de basura ha motivado a los estudiantes a aprender y experimentar con tecnología de una manera divertida y significativa.</a:t>
            </a:r>
          </a:p>
          <a:p>
            <a:pPr algn="just"/>
            <a:endParaRPr lang="es-MX" sz="1200" b="1" dirty="0">
              <a:solidFill>
                <a:schemeClr val="tx1"/>
              </a:solidFill>
              <a:latin typeface="Montserrat Light" panose="00000400000000000000" pitchFamily="2" charset="0"/>
            </a:endParaRPr>
          </a:p>
          <a:p>
            <a:pPr algn="just"/>
            <a:endParaRPr lang="es-MX" sz="1200" b="1" dirty="0">
              <a:solidFill>
                <a:schemeClr val="tx1"/>
              </a:solidFill>
              <a:latin typeface="Montserrat Light" panose="00000400000000000000" pitchFamily="2" charset="0"/>
            </a:endParaRPr>
          </a:p>
        </p:txBody>
      </p:sp>
      <p:pic>
        <p:nvPicPr>
          <p:cNvPr id="5" name="Imagen 4">
            <a:extLst>
              <a:ext uri="{FF2B5EF4-FFF2-40B4-BE49-F238E27FC236}">
                <a16:creationId xmlns:a16="http://schemas.microsoft.com/office/drawing/2014/main" id="{784D2EA2-AB01-FF06-7504-5445AFC83731}"/>
              </a:ext>
            </a:extLst>
          </p:cNvPr>
          <p:cNvPicPr>
            <a:picLocks noChangeAspect="1"/>
          </p:cNvPicPr>
          <p:nvPr/>
        </p:nvPicPr>
        <p:blipFill>
          <a:blip r:embed="rId2"/>
          <a:stretch>
            <a:fillRect/>
          </a:stretch>
        </p:blipFill>
        <p:spPr>
          <a:xfrm>
            <a:off x="7383156" y="4372353"/>
            <a:ext cx="1629294" cy="507739"/>
          </a:xfrm>
          <a:prstGeom prst="rect">
            <a:avLst/>
          </a:prstGeom>
        </p:spPr>
      </p:pic>
      <p:pic>
        <p:nvPicPr>
          <p:cNvPr id="6" name="Imagen 5">
            <a:extLst>
              <a:ext uri="{FF2B5EF4-FFF2-40B4-BE49-F238E27FC236}">
                <a16:creationId xmlns:a16="http://schemas.microsoft.com/office/drawing/2014/main" id="{FBFBF802-98F0-DBCA-53EC-CF9497767BD0}"/>
              </a:ext>
            </a:extLst>
          </p:cNvPr>
          <p:cNvPicPr>
            <a:picLocks noChangeAspect="1"/>
          </p:cNvPicPr>
          <p:nvPr/>
        </p:nvPicPr>
        <p:blipFill>
          <a:blip r:embed="rId3"/>
          <a:stretch>
            <a:fillRect/>
          </a:stretch>
        </p:blipFill>
        <p:spPr>
          <a:xfrm>
            <a:off x="269575" y="274321"/>
            <a:ext cx="1261871" cy="466473"/>
          </a:xfrm>
          <a:prstGeom prst="rect">
            <a:avLst/>
          </a:prstGeom>
        </p:spPr>
      </p:pic>
      <p:pic>
        <p:nvPicPr>
          <p:cNvPr id="7" name="Imagen 6">
            <a:extLst>
              <a:ext uri="{FF2B5EF4-FFF2-40B4-BE49-F238E27FC236}">
                <a16:creationId xmlns:a16="http://schemas.microsoft.com/office/drawing/2014/main" id="{9E544659-8F54-781B-8FC6-83FEBA42CFD7}"/>
              </a:ext>
            </a:extLst>
          </p:cNvPr>
          <p:cNvPicPr>
            <a:picLocks noChangeAspect="1"/>
          </p:cNvPicPr>
          <p:nvPr/>
        </p:nvPicPr>
        <p:blipFill>
          <a:blip r:embed="rId4"/>
          <a:stretch>
            <a:fillRect/>
          </a:stretch>
        </p:blipFill>
        <p:spPr>
          <a:xfrm>
            <a:off x="7607809" y="286455"/>
            <a:ext cx="1261870" cy="330856"/>
          </a:xfrm>
          <a:prstGeom prst="rect">
            <a:avLst/>
          </a:prstGeom>
        </p:spPr>
      </p:pic>
    </p:spTree>
    <p:extLst>
      <p:ext uri="{BB962C8B-B14F-4D97-AF65-F5344CB8AC3E}">
        <p14:creationId xmlns:p14="http://schemas.microsoft.com/office/powerpoint/2010/main" val="3082731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0;p35">
            <a:extLst>
              <a:ext uri="{FF2B5EF4-FFF2-40B4-BE49-F238E27FC236}">
                <a16:creationId xmlns:a16="http://schemas.microsoft.com/office/drawing/2014/main" id="{34414BB5-3228-05E3-651C-73185CFAD372}"/>
              </a:ext>
            </a:extLst>
          </p:cNvPr>
          <p:cNvSpPr txBox="1">
            <a:spLocks noGrp="1"/>
          </p:cNvSpPr>
          <p:nvPr>
            <p:ph type="title"/>
          </p:nvPr>
        </p:nvSpPr>
        <p:spPr>
          <a:xfrm>
            <a:off x="1761528" y="20317"/>
            <a:ext cx="5846281" cy="821513"/>
          </a:xfrm>
          <a:prstGeom prst="rect">
            <a:avLst/>
          </a:prstGeom>
          <a:noFill/>
          <a:ln>
            <a:noFill/>
          </a:ln>
        </p:spPr>
        <p:txBody>
          <a:bodyPr spcFirstLastPara="1" wrap="square" lIns="91425" tIns="91425" rIns="91425" bIns="91425" anchor="t" anchorCtr="0">
            <a:noAutofit/>
          </a:bodyPr>
          <a:lstStyle/>
          <a:p>
            <a:pPr algn="ctr"/>
            <a:r>
              <a:rPr lang="es-CO" b="1" dirty="0">
                <a:solidFill>
                  <a:schemeClr val="tx1"/>
                </a:solidFill>
                <a:latin typeface="Montserrat" pitchFamily="2" charset="0"/>
                <a:cs typeface="Calibri" panose="020F0502020204030204" pitchFamily="34" charset="0"/>
              </a:rPr>
              <a:t>Reflexión, evaluación y conclusión</a:t>
            </a:r>
            <a:endParaRPr b="1" dirty="0">
              <a:solidFill>
                <a:schemeClr val="tx1"/>
              </a:solidFill>
              <a:latin typeface="Montserrat" pitchFamily="2" charset="0"/>
              <a:cs typeface="Calibri" panose="020F0502020204030204" pitchFamily="34" charset="0"/>
            </a:endParaRPr>
          </a:p>
        </p:txBody>
      </p:sp>
      <p:pic>
        <p:nvPicPr>
          <p:cNvPr id="5" name="Imagen 4">
            <a:extLst>
              <a:ext uri="{FF2B5EF4-FFF2-40B4-BE49-F238E27FC236}">
                <a16:creationId xmlns:a16="http://schemas.microsoft.com/office/drawing/2014/main" id="{784D2EA2-AB01-FF06-7504-5445AFC83731}"/>
              </a:ext>
            </a:extLst>
          </p:cNvPr>
          <p:cNvPicPr>
            <a:picLocks noChangeAspect="1"/>
          </p:cNvPicPr>
          <p:nvPr/>
        </p:nvPicPr>
        <p:blipFill>
          <a:blip r:embed="rId2"/>
          <a:stretch>
            <a:fillRect/>
          </a:stretch>
        </p:blipFill>
        <p:spPr>
          <a:xfrm>
            <a:off x="7383156" y="4372353"/>
            <a:ext cx="1629294" cy="507739"/>
          </a:xfrm>
          <a:prstGeom prst="rect">
            <a:avLst/>
          </a:prstGeom>
        </p:spPr>
      </p:pic>
      <p:pic>
        <p:nvPicPr>
          <p:cNvPr id="6" name="Imagen 5">
            <a:extLst>
              <a:ext uri="{FF2B5EF4-FFF2-40B4-BE49-F238E27FC236}">
                <a16:creationId xmlns:a16="http://schemas.microsoft.com/office/drawing/2014/main" id="{FBFBF802-98F0-DBCA-53EC-CF9497767BD0}"/>
              </a:ext>
            </a:extLst>
          </p:cNvPr>
          <p:cNvPicPr>
            <a:picLocks noChangeAspect="1"/>
          </p:cNvPicPr>
          <p:nvPr/>
        </p:nvPicPr>
        <p:blipFill>
          <a:blip r:embed="rId3"/>
          <a:stretch>
            <a:fillRect/>
          </a:stretch>
        </p:blipFill>
        <p:spPr>
          <a:xfrm>
            <a:off x="269575" y="274321"/>
            <a:ext cx="1261871" cy="466473"/>
          </a:xfrm>
          <a:prstGeom prst="rect">
            <a:avLst/>
          </a:prstGeom>
        </p:spPr>
      </p:pic>
      <p:pic>
        <p:nvPicPr>
          <p:cNvPr id="7" name="Imagen 6">
            <a:extLst>
              <a:ext uri="{FF2B5EF4-FFF2-40B4-BE49-F238E27FC236}">
                <a16:creationId xmlns:a16="http://schemas.microsoft.com/office/drawing/2014/main" id="{9E544659-8F54-781B-8FC6-83FEBA42CFD7}"/>
              </a:ext>
            </a:extLst>
          </p:cNvPr>
          <p:cNvPicPr>
            <a:picLocks noChangeAspect="1"/>
          </p:cNvPicPr>
          <p:nvPr/>
        </p:nvPicPr>
        <p:blipFill>
          <a:blip r:embed="rId4"/>
          <a:stretch>
            <a:fillRect/>
          </a:stretch>
        </p:blipFill>
        <p:spPr>
          <a:xfrm>
            <a:off x="7607809" y="286455"/>
            <a:ext cx="1261870" cy="330856"/>
          </a:xfrm>
          <a:prstGeom prst="rect">
            <a:avLst/>
          </a:prstGeom>
        </p:spPr>
      </p:pic>
      <p:sp>
        <p:nvSpPr>
          <p:cNvPr id="10" name="CuadroTexto 2">
            <a:extLst>
              <a:ext uri="{FF2B5EF4-FFF2-40B4-BE49-F238E27FC236}">
                <a16:creationId xmlns:a16="http://schemas.microsoft.com/office/drawing/2014/main" id="{AF8BD7CF-7FA0-D638-ACE5-D48B09DCC940}"/>
              </a:ext>
            </a:extLst>
          </p:cNvPr>
          <p:cNvSpPr txBox="1"/>
          <p:nvPr/>
        </p:nvSpPr>
        <p:spPr>
          <a:xfrm>
            <a:off x="325280" y="1224948"/>
            <a:ext cx="8687170" cy="3785652"/>
          </a:xfrm>
          <a:prstGeom prst="rect">
            <a:avLst/>
          </a:prstGeom>
          <a:noFill/>
        </p:spPr>
        <p:txBody>
          <a:bodyPr wrap="square" rtlCol="0">
            <a:spAutoFit/>
          </a:bodyPr>
          <a:lstStyle/>
          <a:p>
            <a:pPr algn="just"/>
            <a:r>
              <a:rPr lang="es-MX" sz="1100" b="1" i="1" u="sng" dirty="0">
                <a:solidFill>
                  <a:schemeClr val="tx1"/>
                </a:solidFill>
                <a:latin typeface="Montserrat Light" panose="00000400000000000000" pitchFamily="2" charset="0"/>
              </a:rPr>
              <a:t>DIFICULTADES </a:t>
            </a:r>
          </a:p>
          <a:p>
            <a:pPr algn="just"/>
            <a:endParaRPr lang="es-MX" sz="1100" b="1" i="1" u="sng" dirty="0">
              <a:solidFill>
                <a:schemeClr val="tx1"/>
              </a:solidFill>
              <a:latin typeface="Montserrat Light" panose="00000400000000000000" pitchFamily="2"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CO" altLang="es-CO" b="1" i="0" u="none" strike="noStrike" cap="none" normalizeH="0" baseline="0" dirty="0">
                <a:ln>
                  <a:noFill/>
                </a:ln>
                <a:solidFill>
                  <a:srgbClr val="000000"/>
                </a:solidFill>
                <a:effectLst/>
                <a:latin typeface="Montserrat Light" panose="00000400000000000000" pitchFamily="2" charset="0"/>
              </a:rPr>
              <a:t>Nivel de Conocimiento Previo:</a:t>
            </a:r>
            <a:r>
              <a:rPr kumimoji="0" lang="es-CO" altLang="es-CO" b="0" i="0" u="none" strike="noStrike" cap="none" normalizeH="0" baseline="0" dirty="0">
                <a:ln>
                  <a:noFill/>
                </a:ln>
                <a:solidFill>
                  <a:srgbClr val="000000"/>
                </a:solidFill>
                <a:effectLst/>
                <a:latin typeface="Montserrat Light" panose="00000400000000000000" pitchFamily="2" charset="0"/>
              </a:rPr>
              <a:t> Antes de iniciar la ejecución del proyecto los estudiantes deben tener la posibilidad de tener experiencias y aprendizajes con, lo que puede requerir un tiempo adicional para la enseñanza de conceptos básicos antes de avanzar en el proyecto.</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CO" altLang="es-CO" b="1" i="0" u="none" strike="noStrike" cap="none" normalizeH="0" baseline="0" dirty="0">
                <a:ln>
                  <a:noFill/>
                </a:ln>
                <a:solidFill>
                  <a:srgbClr val="000000"/>
                </a:solidFill>
                <a:effectLst/>
                <a:latin typeface="Montserrat Light" panose="00000400000000000000" pitchFamily="2" charset="0"/>
              </a:rPr>
              <a:t>Complejidad Técnica:</a:t>
            </a:r>
            <a:r>
              <a:rPr kumimoji="0" lang="es-CO" altLang="es-CO" b="0" i="0" u="none" strike="noStrike" cap="none" normalizeH="0" baseline="0" dirty="0">
                <a:ln>
                  <a:noFill/>
                </a:ln>
                <a:solidFill>
                  <a:srgbClr val="000000"/>
                </a:solidFill>
                <a:effectLst/>
                <a:latin typeface="Montserrat Light" panose="00000400000000000000" pitchFamily="2" charset="0"/>
              </a:rPr>
              <a:t> La programación y la construcción de prototipos electrónicos pueden ser técnicamente desafiantes para algunos estudiantes, lo que puede llevar a frustración si no se les proporciona suficiente apoyo.</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CO" altLang="es-CO" b="1" i="0" u="none" strike="noStrike" cap="none" normalizeH="0" baseline="0" dirty="0">
                <a:ln>
                  <a:noFill/>
                </a:ln>
                <a:solidFill>
                  <a:srgbClr val="000000"/>
                </a:solidFill>
                <a:effectLst/>
                <a:latin typeface="Montserrat Light" panose="00000400000000000000" pitchFamily="2" charset="0"/>
              </a:rPr>
              <a:t>Gestión del Tiempo:</a:t>
            </a:r>
            <a:r>
              <a:rPr kumimoji="0" lang="es-CO" altLang="es-CO" b="0" i="0" u="none" strike="noStrike" cap="none" normalizeH="0" baseline="0" dirty="0">
                <a:ln>
                  <a:noFill/>
                </a:ln>
                <a:solidFill>
                  <a:srgbClr val="000000"/>
                </a:solidFill>
                <a:effectLst/>
                <a:latin typeface="Montserrat Light" panose="00000400000000000000" pitchFamily="2" charset="0"/>
              </a:rPr>
              <a:t> El proyecto puede requerir un tiempo considerable para la planificación, construcción y programación. Coordinar las actividades del proyecto debe tener el cuenta los tiempos de trabajo escolar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CO" altLang="es-CO" b="1" i="0" u="none" strike="noStrike" cap="none" normalizeH="0" baseline="0" dirty="0">
                <a:ln>
                  <a:noFill/>
                </a:ln>
                <a:solidFill>
                  <a:srgbClr val="000000"/>
                </a:solidFill>
                <a:effectLst/>
                <a:latin typeface="Montserrat Light" panose="00000400000000000000" pitchFamily="2" charset="0"/>
              </a:rPr>
              <a:t>Colaboración en Grupos:</a:t>
            </a:r>
            <a:r>
              <a:rPr kumimoji="0" lang="es-CO" altLang="es-CO" b="0" i="0" u="none" strike="noStrike" cap="none" normalizeH="0" baseline="0" dirty="0">
                <a:ln>
                  <a:noFill/>
                </a:ln>
                <a:solidFill>
                  <a:srgbClr val="000000"/>
                </a:solidFill>
                <a:effectLst/>
                <a:latin typeface="Montserrat Light" panose="00000400000000000000" pitchFamily="2" charset="0"/>
              </a:rPr>
              <a:t> Trabajar en grupos puede presentar desafíos de comunicación y dinámicas de grupo, especialmente si no todos los miembros del grupo están comprometidos o tienen roles claros.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CO" altLang="es-CO" b="1" i="0" u="none" strike="noStrike" cap="none" normalizeH="0" baseline="0" dirty="0">
                <a:ln>
                  <a:noFill/>
                </a:ln>
                <a:solidFill>
                  <a:srgbClr val="000000"/>
                </a:solidFill>
                <a:effectLst/>
                <a:latin typeface="Montserrat Light" panose="00000400000000000000" pitchFamily="2" charset="0"/>
              </a:rPr>
              <a:t>Dificultades Técnicas:</a:t>
            </a:r>
            <a:r>
              <a:rPr kumimoji="0" lang="es-CO" altLang="es-CO" b="0" i="0" u="none" strike="noStrike" cap="none" normalizeH="0" baseline="0" dirty="0">
                <a:ln>
                  <a:noFill/>
                </a:ln>
                <a:solidFill>
                  <a:srgbClr val="000000"/>
                </a:solidFill>
                <a:effectLst/>
                <a:latin typeface="Montserrat Light" panose="00000400000000000000" pitchFamily="2" charset="0"/>
              </a:rPr>
              <a:t> La programación y la electrónica pueden llevar a errores técnicos imprevistos que requieran tiempo adicional para resolverse.</a:t>
            </a:r>
          </a:p>
          <a:p>
            <a:pPr algn="just"/>
            <a:endParaRPr lang="es-MX" sz="1100" b="1" i="1" u="sng" dirty="0">
              <a:solidFill>
                <a:schemeClr val="tx1"/>
              </a:solidFill>
              <a:latin typeface="Montserrat Light" panose="00000400000000000000" pitchFamily="2" charset="0"/>
            </a:endParaRPr>
          </a:p>
          <a:p>
            <a:pPr algn="just"/>
            <a:endParaRPr lang="es-MX" sz="1100" b="1" i="1" u="sng" dirty="0">
              <a:solidFill>
                <a:schemeClr val="tx1"/>
              </a:solidFill>
              <a:latin typeface="Montserrat Light" panose="00000400000000000000" pitchFamily="2" charset="0"/>
            </a:endParaRPr>
          </a:p>
        </p:txBody>
      </p:sp>
      <p:sp>
        <p:nvSpPr>
          <p:cNvPr id="8" name="Rectangle 2">
            <a:extLst>
              <a:ext uri="{FF2B5EF4-FFF2-40B4-BE49-F238E27FC236}">
                <a16:creationId xmlns:a16="http://schemas.microsoft.com/office/drawing/2014/main" id="{C818044E-6E6A-FDDA-8EB8-EF6D0A15BC37}"/>
              </a:ext>
            </a:extLst>
          </p:cNvPr>
          <p:cNvSpPr>
            <a:spLocks noChangeArrowheads="1"/>
          </p:cNvSpPr>
          <p:nvPr/>
        </p:nvSpPr>
        <p:spPr bwMode="auto">
          <a:xfrm>
            <a:off x="0" y="-615810"/>
            <a:ext cx="65" cy="123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s-CO" altLang="es-CO" sz="1800" b="0" i="0" u="none" strike="noStrike" cap="none" normalizeH="0" baseline="0" dirty="0">
                <a:ln>
                  <a:noFill/>
                </a:ln>
                <a:solidFill>
                  <a:srgbClr val="000000"/>
                </a:solidFill>
                <a:effectLst/>
                <a:latin typeface="Söhne"/>
              </a:rPr>
            </a:b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9778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0;p35">
            <a:extLst>
              <a:ext uri="{FF2B5EF4-FFF2-40B4-BE49-F238E27FC236}">
                <a16:creationId xmlns:a16="http://schemas.microsoft.com/office/drawing/2014/main" id="{34414BB5-3228-05E3-651C-73185CFAD372}"/>
              </a:ext>
            </a:extLst>
          </p:cNvPr>
          <p:cNvSpPr txBox="1">
            <a:spLocks noGrp="1"/>
          </p:cNvSpPr>
          <p:nvPr>
            <p:ph type="title"/>
          </p:nvPr>
        </p:nvSpPr>
        <p:spPr>
          <a:xfrm>
            <a:off x="1761528" y="41126"/>
            <a:ext cx="5846281" cy="821513"/>
          </a:xfrm>
          <a:prstGeom prst="rect">
            <a:avLst/>
          </a:prstGeom>
          <a:noFill/>
          <a:ln>
            <a:noFill/>
          </a:ln>
        </p:spPr>
        <p:txBody>
          <a:bodyPr spcFirstLastPara="1" wrap="square" lIns="91425" tIns="91425" rIns="91425" bIns="91425" anchor="t" anchorCtr="0">
            <a:noAutofit/>
          </a:bodyPr>
          <a:lstStyle/>
          <a:p>
            <a:pPr algn="ctr"/>
            <a:r>
              <a:rPr lang="es-CO" b="1" dirty="0">
                <a:solidFill>
                  <a:schemeClr val="tx1"/>
                </a:solidFill>
                <a:latin typeface="Montserrat" pitchFamily="2" charset="0"/>
                <a:cs typeface="Calibri" panose="020F0502020204030204" pitchFamily="34" charset="0"/>
              </a:rPr>
              <a:t>Reflexión, evaluación y conclusión</a:t>
            </a:r>
            <a:endParaRPr b="1" dirty="0">
              <a:solidFill>
                <a:schemeClr val="tx1"/>
              </a:solidFill>
              <a:latin typeface="Montserrat" pitchFamily="2" charset="0"/>
              <a:cs typeface="Calibri" panose="020F0502020204030204" pitchFamily="34" charset="0"/>
            </a:endParaRPr>
          </a:p>
        </p:txBody>
      </p:sp>
      <p:pic>
        <p:nvPicPr>
          <p:cNvPr id="5" name="Imagen 4">
            <a:extLst>
              <a:ext uri="{FF2B5EF4-FFF2-40B4-BE49-F238E27FC236}">
                <a16:creationId xmlns:a16="http://schemas.microsoft.com/office/drawing/2014/main" id="{784D2EA2-AB01-FF06-7504-5445AFC83731}"/>
              </a:ext>
            </a:extLst>
          </p:cNvPr>
          <p:cNvPicPr>
            <a:picLocks noChangeAspect="1"/>
          </p:cNvPicPr>
          <p:nvPr/>
        </p:nvPicPr>
        <p:blipFill>
          <a:blip r:embed="rId2"/>
          <a:stretch>
            <a:fillRect/>
          </a:stretch>
        </p:blipFill>
        <p:spPr>
          <a:xfrm>
            <a:off x="7383156" y="4372353"/>
            <a:ext cx="1629294" cy="507739"/>
          </a:xfrm>
          <a:prstGeom prst="rect">
            <a:avLst/>
          </a:prstGeom>
        </p:spPr>
      </p:pic>
      <p:pic>
        <p:nvPicPr>
          <p:cNvPr id="6" name="Imagen 5">
            <a:extLst>
              <a:ext uri="{FF2B5EF4-FFF2-40B4-BE49-F238E27FC236}">
                <a16:creationId xmlns:a16="http://schemas.microsoft.com/office/drawing/2014/main" id="{FBFBF802-98F0-DBCA-53EC-CF9497767BD0}"/>
              </a:ext>
            </a:extLst>
          </p:cNvPr>
          <p:cNvPicPr>
            <a:picLocks noChangeAspect="1"/>
          </p:cNvPicPr>
          <p:nvPr/>
        </p:nvPicPr>
        <p:blipFill>
          <a:blip r:embed="rId3"/>
          <a:stretch>
            <a:fillRect/>
          </a:stretch>
        </p:blipFill>
        <p:spPr>
          <a:xfrm>
            <a:off x="269575" y="274321"/>
            <a:ext cx="1261871" cy="466473"/>
          </a:xfrm>
          <a:prstGeom prst="rect">
            <a:avLst/>
          </a:prstGeom>
        </p:spPr>
      </p:pic>
      <p:pic>
        <p:nvPicPr>
          <p:cNvPr id="7" name="Imagen 6">
            <a:extLst>
              <a:ext uri="{FF2B5EF4-FFF2-40B4-BE49-F238E27FC236}">
                <a16:creationId xmlns:a16="http://schemas.microsoft.com/office/drawing/2014/main" id="{9E544659-8F54-781B-8FC6-83FEBA42CFD7}"/>
              </a:ext>
            </a:extLst>
          </p:cNvPr>
          <p:cNvPicPr>
            <a:picLocks noChangeAspect="1"/>
          </p:cNvPicPr>
          <p:nvPr/>
        </p:nvPicPr>
        <p:blipFill>
          <a:blip r:embed="rId4"/>
          <a:stretch>
            <a:fillRect/>
          </a:stretch>
        </p:blipFill>
        <p:spPr>
          <a:xfrm>
            <a:off x="7607809" y="286455"/>
            <a:ext cx="1261870" cy="330856"/>
          </a:xfrm>
          <a:prstGeom prst="rect">
            <a:avLst/>
          </a:prstGeom>
        </p:spPr>
      </p:pic>
      <p:sp>
        <p:nvSpPr>
          <p:cNvPr id="11" name="CuadroTexto 2">
            <a:extLst>
              <a:ext uri="{FF2B5EF4-FFF2-40B4-BE49-F238E27FC236}">
                <a16:creationId xmlns:a16="http://schemas.microsoft.com/office/drawing/2014/main" id="{CBC1623A-1371-A9DB-76F0-7A679859169B}"/>
              </a:ext>
            </a:extLst>
          </p:cNvPr>
          <p:cNvSpPr txBox="1"/>
          <p:nvPr/>
        </p:nvSpPr>
        <p:spPr>
          <a:xfrm>
            <a:off x="269575" y="862639"/>
            <a:ext cx="8226725" cy="4154984"/>
          </a:xfrm>
          <a:prstGeom prst="rect">
            <a:avLst/>
          </a:prstGeom>
          <a:noFill/>
        </p:spPr>
        <p:txBody>
          <a:bodyPr wrap="square" rtlCol="0">
            <a:spAutoFit/>
          </a:bodyPr>
          <a:lstStyle/>
          <a:p>
            <a:pPr algn="just"/>
            <a:r>
              <a:rPr lang="es-MX" b="1" i="1" u="sng" dirty="0">
                <a:solidFill>
                  <a:schemeClr val="tx1"/>
                </a:solidFill>
                <a:latin typeface="Montserrat Light" panose="00000400000000000000" pitchFamily="2" charset="0"/>
              </a:rPr>
              <a:t>APORTES</a:t>
            </a:r>
          </a:p>
          <a:p>
            <a:pPr algn="just"/>
            <a:endParaRPr lang="es-MX" sz="1200" b="1" dirty="0">
              <a:solidFill>
                <a:schemeClr val="tx1"/>
              </a:solidFill>
              <a:latin typeface="Montserrat Light" panose="00000400000000000000" pitchFamily="2" charset="0"/>
            </a:endParaRPr>
          </a:p>
          <a:p>
            <a:pPr marL="171450" lvl="8" indent="-171450">
              <a:buClrTx/>
              <a:buFont typeface="Arial" panose="020B0604020202020204" pitchFamily="34" charset="0"/>
              <a:buChar char="•"/>
            </a:pPr>
            <a:r>
              <a:rPr kumimoji="0" lang="es-CO" altLang="es-CO" b="1" i="0" u="none" strike="noStrike" cap="none" normalizeH="0" baseline="0" dirty="0">
                <a:ln>
                  <a:noFill/>
                </a:ln>
                <a:solidFill>
                  <a:srgbClr val="000000"/>
                </a:solidFill>
                <a:effectLst/>
                <a:latin typeface="Montserrat Light" panose="00000400000000000000" pitchFamily="2" charset="0"/>
              </a:rPr>
              <a:t>Empoderamiento:</a:t>
            </a:r>
            <a:r>
              <a:rPr kumimoji="0" lang="es-CO" altLang="es-CO" b="0" i="0" u="none" strike="noStrike" cap="none" normalizeH="0" baseline="0" dirty="0">
                <a:ln>
                  <a:noFill/>
                </a:ln>
                <a:solidFill>
                  <a:srgbClr val="000000"/>
                </a:solidFill>
                <a:effectLst/>
                <a:latin typeface="Montserrat Light" panose="00000400000000000000" pitchFamily="2" charset="0"/>
              </a:rPr>
              <a:t> Al ver que pueden hacer una diferencia real en su entorno, los estudiantes se han sentido empoderados y motivados para tomar medidas en otros aspectos de sus vidas.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CO" altLang="es-CO" b="1" i="0" u="none" strike="noStrike" cap="none" normalizeH="0" baseline="0" dirty="0">
                <a:ln>
                  <a:noFill/>
                </a:ln>
                <a:solidFill>
                  <a:srgbClr val="000000"/>
                </a:solidFill>
                <a:effectLst/>
                <a:latin typeface="Montserrat Light" panose="00000400000000000000" pitchFamily="2" charset="0"/>
              </a:rPr>
              <a:t>Conexión con la Comunidad:</a:t>
            </a:r>
            <a:r>
              <a:rPr kumimoji="0" lang="es-CO" altLang="es-CO" b="0" i="0" u="none" strike="noStrike" cap="none" normalizeH="0" baseline="0" dirty="0">
                <a:ln>
                  <a:noFill/>
                </a:ln>
                <a:solidFill>
                  <a:srgbClr val="000000"/>
                </a:solidFill>
                <a:effectLst/>
                <a:latin typeface="Montserrat Light" panose="00000400000000000000" pitchFamily="2" charset="0"/>
              </a:rPr>
              <a:t> El proyecto ha fomentado la participación activa en la comunidad al abordar un problema ambiental local y generar un sentido de responsabilidad.</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CO" altLang="es-CO" b="1" i="0" u="none" strike="noStrike" cap="none" normalizeH="0" baseline="0" dirty="0">
                <a:ln>
                  <a:noFill/>
                </a:ln>
                <a:solidFill>
                  <a:srgbClr val="000000"/>
                </a:solidFill>
                <a:effectLst/>
                <a:latin typeface="Montserrat Light" panose="00000400000000000000" pitchFamily="2" charset="0"/>
              </a:rPr>
              <a:t>Educación Práctica:</a:t>
            </a:r>
            <a:r>
              <a:rPr kumimoji="0" lang="es-CO" altLang="es-CO" b="0" i="0" u="none" strike="noStrike" cap="none" normalizeH="0" baseline="0" dirty="0">
                <a:ln>
                  <a:noFill/>
                </a:ln>
                <a:solidFill>
                  <a:srgbClr val="000000"/>
                </a:solidFill>
                <a:effectLst/>
                <a:latin typeface="Montserrat Light" panose="00000400000000000000" pitchFamily="2" charset="0"/>
              </a:rPr>
              <a:t> Los estudiantes aprenden de manera práctica y significativa, lo que puede aumentar su apropiación de conocimientos y su motivación por el aprendizaje.</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CO" altLang="es-CO" b="1" i="0" u="none" strike="noStrike" cap="none" normalizeH="0" baseline="0" dirty="0">
                <a:ln>
                  <a:noFill/>
                </a:ln>
                <a:solidFill>
                  <a:srgbClr val="000000"/>
                </a:solidFill>
                <a:effectLst/>
                <a:latin typeface="Montserrat Light" panose="00000400000000000000" pitchFamily="2" charset="0"/>
              </a:rPr>
              <a:t>Desarrollo de Valores:</a:t>
            </a:r>
            <a:r>
              <a:rPr kumimoji="0" lang="es-CO" altLang="es-CO" b="0" i="0" u="none" strike="noStrike" cap="none" normalizeH="0" baseline="0" dirty="0">
                <a:ln>
                  <a:noFill/>
                </a:ln>
                <a:solidFill>
                  <a:srgbClr val="000000"/>
                </a:solidFill>
                <a:effectLst/>
                <a:latin typeface="Montserrat Light" panose="00000400000000000000" pitchFamily="2" charset="0"/>
              </a:rPr>
              <a:t> Promueve valores como la responsabilidad, el respeto por el entorno y la sostenibilidad, que son importantes para la formación de ciudadanos conscientes.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CO" altLang="es-CO" b="1" i="0" u="none" strike="noStrike" cap="none" normalizeH="0" baseline="0" dirty="0">
                <a:ln>
                  <a:noFill/>
                </a:ln>
                <a:solidFill>
                  <a:srgbClr val="000000"/>
                </a:solidFill>
                <a:effectLst/>
                <a:latin typeface="Montserrat Light" panose="00000400000000000000" pitchFamily="2" charset="0"/>
              </a:rPr>
              <a:t>Aplicación de Conceptos Académicos:</a:t>
            </a:r>
            <a:r>
              <a:rPr kumimoji="0" lang="es-CO" altLang="es-CO" b="0" i="0" u="none" strike="noStrike" cap="none" normalizeH="0" baseline="0" dirty="0">
                <a:ln>
                  <a:noFill/>
                </a:ln>
                <a:solidFill>
                  <a:srgbClr val="000000"/>
                </a:solidFill>
                <a:effectLst/>
                <a:latin typeface="Montserrat Light" panose="00000400000000000000" pitchFamily="2" charset="0"/>
              </a:rPr>
              <a:t> El proyecto permite aplicar conceptos de matemáticas, ciencias y tecnología en un contexto real, lo que refuerza la comprensión de estos temas y el fortalecimiento del enfoque STEM en las aulas de básica primaria</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CO" altLang="es-CO" b="1" i="0" u="none" strike="noStrike" cap="none" normalizeH="0" baseline="0" dirty="0">
                <a:ln>
                  <a:noFill/>
                </a:ln>
                <a:solidFill>
                  <a:srgbClr val="000000"/>
                </a:solidFill>
                <a:effectLst/>
                <a:latin typeface="Montserrat Light" panose="00000400000000000000" pitchFamily="2" charset="0"/>
              </a:rPr>
              <a:t>Desarrollo de Habilidades de Comunicación:</a:t>
            </a:r>
            <a:r>
              <a:rPr kumimoji="0" lang="es-CO" altLang="es-CO" b="0" i="0" u="none" strike="noStrike" cap="none" normalizeH="0" baseline="0" dirty="0">
                <a:ln>
                  <a:noFill/>
                </a:ln>
                <a:solidFill>
                  <a:srgbClr val="000000"/>
                </a:solidFill>
                <a:effectLst/>
                <a:latin typeface="Montserrat Light" panose="00000400000000000000" pitchFamily="2" charset="0"/>
              </a:rPr>
              <a:t> Los estudiantes pueden mejorar sus habilidades de comunicación al explicar su proyecto a sus compañeros, profesores y la comunidad.</a:t>
            </a:r>
          </a:p>
        </p:txBody>
      </p:sp>
    </p:spTree>
    <p:extLst>
      <p:ext uri="{BB962C8B-B14F-4D97-AF65-F5344CB8AC3E}">
        <p14:creationId xmlns:p14="http://schemas.microsoft.com/office/powerpoint/2010/main" val="3095006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5" name="Imagen 4">
            <a:extLst>
              <a:ext uri="{FF2B5EF4-FFF2-40B4-BE49-F238E27FC236}">
                <a16:creationId xmlns:a16="http://schemas.microsoft.com/office/drawing/2014/main" id="{D08A0B7A-EF78-D111-DD02-4CBA85F2F65D}"/>
              </a:ext>
            </a:extLst>
          </p:cNvPr>
          <p:cNvPicPr>
            <a:picLocks noChangeAspect="1"/>
          </p:cNvPicPr>
          <p:nvPr/>
        </p:nvPicPr>
        <p:blipFill>
          <a:blip r:embed="rId3"/>
          <a:stretch>
            <a:fillRect/>
          </a:stretch>
        </p:blipFill>
        <p:spPr>
          <a:xfrm>
            <a:off x="269575" y="274321"/>
            <a:ext cx="1261871" cy="466473"/>
          </a:xfrm>
          <a:prstGeom prst="rect">
            <a:avLst/>
          </a:prstGeom>
        </p:spPr>
      </p:pic>
      <p:pic>
        <p:nvPicPr>
          <p:cNvPr id="6" name="Imagen 5">
            <a:extLst>
              <a:ext uri="{FF2B5EF4-FFF2-40B4-BE49-F238E27FC236}">
                <a16:creationId xmlns:a16="http://schemas.microsoft.com/office/drawing/2014/main" id="{311FB790-2716-4847-42A8-CDBDA347227C}"/>
              </a:ext>
            </a:extLst>
          </p:cNvPr>
          <p:cNvPicPr>
            <a:picLocks noChangeAspect="1"/>
          </p:cNvPicPr>
          <p:nvPr/>
        </p:nvPicPr>
        <p:blipFill>
          <a:blip r:embed="rId4"/>
          <a:stretch>
            <a:fillRect/>
          </a:stretch>
        </p:blipFill>
        <p:spPr>
          <a:xfrm>
            <a:off x="7607809" y="286455"/>
            <a:ext cx="1261870" cy="330856"/>
          </a:xfrm>
          <a:prstGeom prst="rect">
            <a:avLst/>
          </a:prstGeom>
        </p:spPr>
      </p:pic>
      <p:sp>
        <p:nvSpPr>
          <p:cNvPr id="8" name="Google Shape;270;p35">
            <a:extLst>
              <a:ext uri="{FF2B5EF4-FFF2-40B4-BE49-F238E27FC236}">
                <a16:creationId xmlns:a16="http://schemas.microsoft.com/office/drawing/2014/main" id="{6512F984-3663-0B48-3588-598E4243C33B}"/>
              </a:ext>
            </a:extLst>
          </p:cNvPr>
          <p:cNvSpPr txBox="1">
            <a:spLocks noGrp="1"/>
          </p:cNvSpPr>
          <p:nvPr>
            <p:ph type="title"/>
          </p:nvPr>
        </p:nvSpPr>
        <p:spPr>
          <a:xfrm>
            <a:off x="1841058" y="507556"/>
            <a:ext cx="5846281" cy="821513"/>
          </a:xfrm>
          <a:prstGeom prst="rect">
            <a:avLst/>
          </a:prstGeom>
        </p:spPr>
        <p:txBody>
          <a:bodyPr spcFirstLastPara="1" wrap="square" lIns="91425" tIns="91425" rIns="91425" bIns="91425" anchor="t" anchorCtr="0">
            <a:noAutofit/>
          </a:bodyPr>
          <a:lstStyle/>
          <a:p>
            <a:br>
              <a:rPr lang="es-ES" sz="3600" b="1" dirty="0">
                <a:solidFill>
                  <a:schemeClr val="tx1"/>
                </a:solidFill>
                <a:latin typeface="Montserrat" pitchFamily="2" charset="0"/>
                <a:ea typeface="Calibri" panose="020F0502020204030204" pitchFamily="34" charset="0"/>
                <a:cs typeface="Calibri" panose="020F0502020204030204" pitchFamily="34" charset="0"/>
              </a:rPr>
            </a:br>
            <a:endParaRPr sz="3600" b="1" dirty="0">
              <a:solidFill>
                <a:schemeClr val="dk1"/>
              </a:solidFill>
              <a:latin typeface="Montserrat"/>
              <a:ea typeface="Montserrat"/>
              <a:cs typeface="Montserrat"/>
              <a:sym typeface="Montserrat"/>
            </a:endParaRPr>
          </a:p>
        </p:txBody>
      </p:sp>
      <p:pic>
        <p:nvPicPr>
          <p:cNvPr id="4" name="Imagen 3">
            <a:extLst>
              <a:ext uri="{FF2B5EF4-FFF2-40B4-BE49-F238E27FC236}">
                <a16:creationId xmlns:a16="http://schemas.microsoft.com/office/drawing/2014/main" id="{19411434-AC06-D30E-242B-2C0942483933}"/>
              </a:ext>
            </a:extLst>
          </p:cNvPr>
          <p:cNvPicPr>
            <a:picLocks noChangeAspect="1"/>
          </p:cNvPicPr>
          <p:nvPr/>
        </p:nvPicPr>
        <p:blipFill>
          <a:blip r:embed="rId5"/>
          <a:stretch>
            <a:fillRect/>
          </a:stretch>
        </p:blipFill>
        <p:spPr>
          <a:xfrm>
            <a:off x="7607809" y="4476750"/>
            <a:ext cx="1371600" cy="666750"/>
          </a:xfrm>
          <a:prstGeom prst="rect">
            <a:avLst/>
          </a:prstGeom>
        </p:spPr>
      </p:pic>
      <p:sp>
        <p:nvSpPr>
          <p:cNvPr id="13" name="Google Shape;270;p35">
            <a:extLst>
              <a:ext uri="{FF2B5EF4-FFF2-40B4-BE49-F238E27FC236}">
                <a16:creationId xmlns:a16="http://schemas.microsoft.com/office/drawing/2014/main" id="{482B77EA-5A75-881B-6D57-F0814DFF9304}"/>
              </a:ext>
            </a:extLst>
          </p:cNvPr>
          <p:cNvSpPr txBox="1">
            <a:spLocks/>
          </p:cNvSpPr>
          <p:nvPr/>
        </p:nvSpPr>
        <p:spPr>
          <a:xfrm>
            <a:off x="1841058" y="274321"/>
            <a:ext cx="5846281" cy="8215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3600"/>
              <a:buFont typeface="Montserrat"/>
              <a:buNone/>
              <a:defRPr sz="3600" b="0" i="0" u="none" strike="noStrike" cap="none">
                <a:solidFill>
                  <a:srgbClr val="434343"/>
                </a:solidFill>
                <a:latin typeface="Montserrat"/>
                <a:ea typeface="Montserrat"/>
                <a:cs typeface="Montserrat"/>
                <a:sym typeface="Montserrat"/>
              </a:defRPr>
            </a:lvl1pPr>
            <a:lvl2pPr marR="0" lvl="1"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2pPr>
            <a:lvl3pPr marR="0" lvl="2"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3pPr>
            <a:lvl4pPr marR="0" lvl="3"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4pPr>
            <a:lvl5pPr marR="0" lvl="4"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5pPr>
            <a:lvl6pPr marR="0" lvl="5"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6pPr>
            <a:lvl7pPr marR="0" lvl="6"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7pPr>
            <a:lvl8pPr marR="0" lvl="7"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8pPr>
            <a:lvl9pPr marR="0" lvl="8"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9pPr>
          </a:lstStyle>
          <a:p>
            <a:pPr algn="ctr"/>
            <a:r>
              <a:rPr lang="es-ES" sz="2400" b="1" i="0" dirty="0">
                <a:solidFill>
                  <a:srgbClr val="374151"/>
                </a:solidFill>
                <a:effectLst/>
                <a:latin typeface="Montserrat" panose="00000500000000000000" pitchFamily="2" charset="0"/>
              </a:rPr>
              <a:t>BasuraBot Educa</a:t>
            </a:r>
            <a:endParaRPr lang="es-MX" sz="4400" b="1" dirty="0">
              <a:solidFill>
                <a:schemeClr val="tx1"/>
              </a:solidFill>
              <a:latin typeface="Montserrat" panose="00000500000000000000" pitchFamily="2" charset="0"/>
              <a:cs typeface="Calibri" panose="020F0502020204030204" pitchFamily="34" charset="0"/>
            </a:endParaRPr>
          </a:p>
        </p:txBody>
      </p:sp>
      <p:sp>
        <p:nvSpPr>
          <p:cNvPr id="3" name="Google Shape;270;p35">
            <a:extLst>
              <a:ext uri="{FF2B5EF4-FFF2-40B4-BE49-F238E27FC236}">
                <a16:creationId xmlns:a16="http://schemas.microsoft.com/office/drawing/2014/main" id="{29ED15D9-6D13-80A7-FABF-E1983A95E7F7}"/>
              </a:ext>
            </a:extLst>
          </p:cNvPr>
          <p:cNvSpPr txBox="1">
            <a:spLocks/>
          </p:cNvSpPr>
          <p:nvPr/>
        </p:nvSpPr>
        <p:spPr>
          <a:xfrm>
            <a:off x="1756062" y="1040957"/>
            <a:ext cx="5846281" cy="8215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3600"/>
              <a:buFont typeface="Montserrat"/>
              <a:buNone/>
              <a:defRPr sz="3600" b="0" i="0" u="none" strike="noStrike" cap="none">
                <a:solidFill>
                  <a:srgbClr val="434343"/>
                </a:solidFill>
                <a:latin typeface="Montserrat"/>
                <a:ea typeface="Montserrat"/>
                <a:cs typeface="Montserrat"/>
                <a:sym typeface="Montserrat"/>
              </a:defRPr>
            </a:lvl1pPr>
            <a:lvl2pPr marR="0" lvl="1"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2pPr>
            <a:lvl3pPr marR="0" lvl="2"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3pPr>
            <a:lvl4pPr marR="0" lvl="3"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4pPr>
            <a:lvl5pPr marR="0" lvl="4"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5pPr>
            <a:lvl6pPr marR="0" lvl="5"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6pPr>
            <a:lvl7pPr marR="0" lvl="6"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7pPr>
            <a:lvl8pPr marR="0" lvl="7"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8pPr>
            <a:lvl9pPr marR="0" lvl="8"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9pPr>
          </a:lstStyle>
          <a:p>
            <a:pPr algn="ctr"/>
            <a:r>
              <a:rPr lang="es-MX" sz="2400" b="1" dirty="0">
                <a:solidFill>
                  <a:schemeClr val="tx1"/>
                </a:solidFill>
                <a:latin typeface="Montserrat" pitchFamily="2" charset="0"/>
                <a:cs typeface="Calibri" panose="020F0502020204030204" pitchFamily="34" charset="0"/>
              </a:rPr>
              <a:t>Colegio Gabriel Betancourt Mejía</a:t>
            </a:r>
          </a:p>
          <a:p>
            <a:pPr algn="ctr"/>
            <a:r>
              <a:rPr lang="es-MX" sz="2400" b="1" dirty="0">
                <a:solidFill>
                  <a:schemeClr val="tx1"/>
                </a:solidFill>
                <a:latin typeface="Montserrat" pitchFamily="2" charset="0"/>
                <a:cs typeface="Calibri" panose="020F0502020204030204" pitchFamily="34" charset="0"/>
              </a:rPr>
              <a:t>Cuarto de Primaria</a:t>
            </a:r>
          </a:p>
          <a:p>
            <a:pPr algn="ctr"/>
            <a:r>
              <a:rPr lang="es-MX" sz="2400" b="1" dirty="0">
                <a:solidFill>
                  <a:schemeClr val="tx1"/>
                </a:solidFill>
                <a:latin typeface="Montserrat" pitchFamily="2" charset="0"/>
                <a:cs typeface="Calibri" panose="020F0502020204030204" pitchFamily="34" charset="0"/>
              </a:rPr>
              <a:t>Bogotá, D.C.</a:t>
            </a:r>
          </a:p>
          <a:p>
            <a:pPr algn="ctr"/>
            <a:r>
              <a:rPr lang="es-MX" sz="2400" b="1" dirty="0">
                <a:solidFill>
                  <a:schemeClr val="tx1"/>
                </a:solidFill>
                <a:latin typeface="Montserrat" pitchFamily="2" charset="0"/>
                <a:cs typeface="Calibri" panose="020F0502020204030204" pitchFamily="34" charset="0"/>
              </a:rPr>
              <a:t>Bogotá</a:t>
            </a:r>
          </a:p>
        </p:txBody>
      </p:sp>
      <p:pic>
        <p:nvPicPr>
          <p:cNvPr id="1028" name="Picture 4" descr="Colegio Gabriel Betancourt Mejia (IED) | Portal Red Académica">
            <a:extLst>
              <a:ext uri="{FF2B5EF4-FFF2-40B4-BE49-F238E27FC236}">
                <a16:creationId xmlns:a16="http://schemas.microsoft.com/office/drawing/2014/main" id="{138E62BD-52AE-B5A1-F92C-C4836E5D70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5416" y="2767212"/>
            <a:ext cx="3025140" cy="163861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descr="Un grupo de personas de pie&#10;&#10;Descripción generada automáticamente con confianza media">
            <a:extLst>
              <a:ext uri="{FF2B5EF4-FFF2-40B4-BE49-F238E27FC236}">
                <a16:creationId xmlns:a16="http://schemas.microsoft.com/office/drawing/2014/main" id="{736B63CA-E947-EB5F-2C14-9DA9D6259E5E}"/>
              </a:ext>
            </a:extLst>
          </p:cNvPr>
          <p:cNvPicPr>
            <a:picLocks noChangeAspect="1"/>
          </p:cNvPicPr>
          <p:nvPr/>
        </p:nvPicPr>
        <p:blipFill rotWithShape="1">
          <a:blip r:embed="rId7"/>
          <a:srcRect l="7091" t="19172" b="22222"/>
          <a:stretch/>
        </p:blipFill>
        <p:spPr>
          <a:xfrm>
            <a:off x="784512" y="2759041"/>
            <a:ext cx="1943100" cy="1635981"/>
          </a:xfrm>
          <a:prstGeom prst="rect">
            <a:avLst/>
          </a:prstGeom>
        </p:spPr>
      </p:pic>
      <p:pic>
        <p:nvPicPr>
          <p:cNvPr id="12" name="Imagen 11" descr="Un grupo de personas posando delante de un edificio&#10;&#10;Descripción generada automáticamente con confianza media">
            <a:extLst>
              <a:ext uri="{FF2B5EF4-FFF2-40B4-BE49-F238E27FC236}">
                <a16:creationId xmlns:a16="http://schemas.microsoft.com/office/drawing/2014/main" id="{BE2279A9-FED9-CECE-CF54-91A9F58BA077}"/>
              </a:ext>
            </a:extLst>
          </p:cNvPr>
          <p:cNvPicPr>
            <a:picLocks noChangeAspect="1"/>
          </p:cNvPicPr>
          <p:nvPr/>
        </p:nvPicPr>
        <p:blipFill rotWithShape="1">
          <a:blip r:embed="rId8"/>
          <a:srcRect l="2333" t="27712" r="3333" b="10562"/>
          <a:stretch/>
        </p:blipFill>
        <p:spPr>
          <a:xfrm>
            <a:off x="5928360" y="2767212"/>
            <a:ext cx="2655744" cy="1638618"/>
          </a:xfrm>
          <a:prstGeom prst="rect">
            <a:avLst/>
          </a:prstGeom>
        </p:spPr>
      </p:pic>
    </p:spTree>
    <p:extLst>
      <p:ext uri="{BB962C8B-B14F-4D97-AF65-F5344CB8AC3E}">
        <p14:creationId xmlns:p14="http://schemas.microsoft.com/office/powerpoint/2010/main" val="315471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6" name="Imagen 5">
            <a:extLst>
              <a:ext uri="{FF2B5EF4-FFF2-40B4-BE49-F238E27FC236}">
                <a16:creationId xmlns:a16="http://schemas.microsoft.com/office/drawing/2014/main" id="{7A6656E0-A2E0-958B-506B-0FD41363D119}"/>
              </a:ext>
            </a:extLst>
          </p:cNvPr>
          <p:cNvPicPr>
            <a:picLocks noChangeAspect="1"/>
          </p:cNvPicPr>
          <p:nvPr/>
        </p:nvPicPr>
        <p:blipFill>
          <a:blip r:embed="rId3"/>
          <a:stretch>
            <a:fillRect/>
          </a:stretch>
        </p:blipFill>
        <p:spPr>
          <a:xfrm>
            <a:off x="-2150" y="0"/>
            <a:ext cx="9148300" cy="6096323"/>
          </a:xfrm>
          <a:prstGeom prst="rect">
            <a:avLst/>
          </a:prstGeom>
        </p:spPr>
      </p:pic>
      <p:sp>
        <p:nvSpPr>
          <p:cNvPr id="281" name="Google Shape;281;p36"/>
          <p:cNvSpPr/>
          <p:nvPr/>
        </p:nvSpPr>
        <p:spPr>
          <a:xfrm>
            <a:off x="-181850" y="2926900"/>
            <a:ext cx="2991900" cy="2991900"/>
          </a:xfrm>
          <a:prstGeom prst="ellipse">
            <a:avLst/>
          </a:prstGeom>
          <a:solidFill>
            <a:srgbClr val="C81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ítulo 9">
            <a:extLst>
              <a:ext uri="{FF2B5EF4-FFF2-40B4-BE49-F238E27FC236}">
                <a16:creationId xmlns:a16="http://schemas.microsoft.com/office/drawing/2014/main" id="{0A0D9F1F-417D-DD24-9082-18FE340B160D}"/>
              </a:ext>
            </a:extLst>
          </p:cNvPr>
          <p:cNvSpPr>
            <a:spLocks noGrp="1"/>
          </p:cNvSpPr>
          <p:nvPr>
            <p:ph type="title"/>
          </p:nvPr>
        </p:nvSpPr>
        <p:spPr>
          <a:xfrm>
            <a:off x="391257" y="4027321"/>
            <a:ext cx="2931885" cy="482400"/>
          </a:xfrm>
        </p:spPr>
        <p:txBody>
          <a:bodyPr/>
          <a:lstStyle/>
          <a:p>
            <a:r>
              <a:rPr lang="es-ES" sz="2800" dirty="0"/>
              <a:t>Gracias……</a:t>
            </a:r>
            <a:endParaRPr lang="es-CO" sz="2800" dirty="0"/>
          </a:p>
        </p:txBody>
      </p:sp>
      <p:pic>
        <p:nvPicPr>
          <p:cNvPr id="12" name="Imagen 11">
            <a:extLst>
              <a:ext uri="{FF2B5EF4-FFF2-40B4-BE49-F238E27FC236}">
                <a16:creationId xmlns:a16="http://schemas.microsoft.com/office/drawing/2014/main" id="{FF0EA27D-1EBA-02FC-A0B0-465DCF3E861E}"/>
              </a:ext>
            </a:extLst>
          </p:cNvPr>
          <p:cNvPicPr>
            <a:picLocks noChangeAspect="1"/>
          </p:cNvPicPr>
          <p:nvPr/>
        </p:nvPicPr>
        <p:blipFill>
          <a:blip r:embed="rId4">
            <a:biLevel thresh="25000"/>
          </a:blip>
          <a:stretch>
            <a:fillRect/>
          </a:stretch>
        </p:blipFill>
        <p:spPr>
          <a:xfrm>
            <a:off x="269575" y="274321"/>
            <a:ext cx="1261871" cy="466473"/>
          </a:xfrm>
          <a:prstGeom prst="rect">
            <a:avLst/>
          </a:prstGeom>
        </p:spPr>
      </p:pic>
      <p:pic>
        <p:nvPicPr>
          <p:cNvPr id="13" name="Imagen 12">
            <a:extLst>
              <a:ext uri="{FF2B5EF4-FFF2-40B4-BE49-F238E27FC236}">
                <a16:creationId xmlns:a16="http://schemas.microsoft.com/office/drawing/2014/main" id="{AF7CBAC0-C246-B2F0-5F2D-578DC74C66BE}"/>
              </a:ext>
            </a:extLst>
          </p:cNvPr>
          <p:cNvPicPr>
            <a:picLocks noChangeAspect="1"/>
          </p:cNvPicPr>
          <p:nvPr/>
        </p:nvPicPr>
        <p:blipFill>
          <a:blip r:embed="rId5">
            <a:biLevel thresh="25000"/>
          </a:blip>
          <a:stretch>
            <a:fillRect/>
          </a:stretch>
        </p:blipFill>
        <p:spPr>
          <a:xfrm>
            <a:off x="7607809" y="286455"/>
            <a:ext cx="1261870" cy="330856"/>
          </a:xfrm>
          <a:prstGeom prst="rect">
            <a:avLst/>
          </a:prstGeom>
        </p:spPr>
      </p:pic>
      <p:pic>
        <p:nvPicPr>
          <p:cNvPr id="14" name="Imagen 13">
            <a:extLst>
              <a:ext uri="{FF2B5EF4-FFF2-40B4-BE49-F238E27FC236}">
                <a16:creationId xmlns:a16="http://schemas.microsoft.com/office/drawing/2014/main" id="{4CE4361C-CD47-5D14-EA47-D300B7D4D61F}"/>
              </a:ext>
            </a:extLst>
          </p:cNvPr>
          <p:cNvPicPr>
            <a:picLocks noChangeAspect="1"/>
          </p:cNvPicPr>
          <p:nvPr/>
        </p:nvPicPr>
        <p:blipFill>
          <a:blip r:embed="rId6">
            <a:biLevel thresh="25000"/>
          </a:blip>
          <a:stretch>
            <a:fillRect/>
          </a:stretch>
        </p:blipFill>
        <p:spPr>
          <a:xfrm>
            <a:off x="7383156" y="4372353"/>
            <a:ext cx="1629294" cy="50773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5" name="Imagen 4">
            <a:extLst>
              <a:ext uri="{FF2B5EF4-FFF2-40B4-BE49-F238E27FC236}">
                <a16:creationId xmlns:a16="http://schemas.microsoft.com/office/drawing/2014/main" id="{D08A0B7A-EF78-D111-DD02-4CBA85F2F65D}"/>
              </a:ext>
            </a:extLst>
          </p:cNvPr>
          <p:cNvPicPr>
            <a:picLocks noChangeAspect="1"/>
          </p:cNvPicPr>
          <p:nvPr/>
        </p:nvPicPr>
        <p:blipFill>
          <a:blip r:embed="rId3"/>
          <a:stretch>
            <a:fillRect/>
          </a:stretch>
        </p:blipFill>
        <p:spPr>
          <a:xfrm>
            <a:off x="269575" y="274321"/>
            <a:ext cx="1261871" cy="466473"/>
          </a:xfrm>
          <a:prstGeom prst="rect">
            <a:avLst/>
          </a:prstGeom>
        </p:spPr>
      </p:pic>
      <p:pic>
        <p:nvPicPr>
          <p:cNvPr id="6" name="Imagen 5">
            <a:extLst>
              <a:ext uri="{FF2B5EF4-FFF2-40B4-BE49-F238E27FC236}">
                <a16:creationId xmlns:a16="http://schemas.microsoft.com/office/drawing/2014/main" id="{311FB790-2716-4847-42A8-CDBDA347227C}"/>
              </a:ext>
            </a:extLst>
          </p:cNvPr>
          <p:cNvPicPr>
            <a:picLocks noChangeAspect="1"/>
          </p:cNvPicPr>
          <p:nvPr/>
        </p:nvPicPr>
        <p:blipFill>
          <a:blip r:embed="rId4"/>
          <a:stretch>
            <a:fillRect/>
          </a:stretch>
        </p:blipFill>
        <p:spPr>
          <a:xfrm>
            <a:off x="7607809" y="286455"/>
            <a:ext cx="1261870" cy="330856"/>
          </a:xfrm>
          <a:prstGeom prst="rect">
            <a:avLst/>
          </a:prstGeom>
        </p:spPr>
      </p:pic>
      <p:sp>
        <p:nvSpPr>
          <p:cNvPr id="8" name="Google Shape;270;p35">
            <a:extLst>
              <a:ext uri="{FF2B5EF4-FFF2-40B4-BE49-F238E27FC236}">
                <a16:creationId xmlns:a16="http://schemas.microsoft.com/office/drawing/2014/main" id="{6512F984-3663-0B48-3588-598E4243C33B}"/>
              </a:ext>
            </a:extLst>
          </p:cNvPr>
          <p:cNvSpPr txBox="1">
            <a:spLocks noGrp="1"/>
          </p:cNvSpPr>
          <p:nvPr>
            <p:ph type="title"/>
          </p:nvPr>
        </p:nvSpPr>
        <p:spPr>
          <a:xfrm>
            <a:off x="1648859" y="96800"/>
            <a:ext cx="5846281" cy="821513"/>
          </a:xfrm>
          <a:prstGeom prst="rect">
            <a:avLst/>
          </a:prstGeom>
        </p:spPr>
        <p:txBody>
          <a:bodyPr spcFirstLastPara="1" wrap="square" lIns="91425" tIns="91425" rIns="91425" bIns="91425" anchor="t" anchorCtr="0">
            <a:noAutofit/>
          </a:bodyPr>
          <a:lstStyle/>
          <a:p>
            <a:br>
              <a:rPr lang="es-ES" sz="3600" b="1" dirty="0">
                <a:solidFill>
                  <a:schemeClr val="tx1"/>
                </a:solidFill>
                <a:latin typeface="Montserrat" pitchFamily="2" charset="0"/>
                <a:ea typeface="Calibri" panose="020F0502020204030204" pitchFamily="34" charset="0"/>
                <a:cs typeface="Calibri" panose="020F0502020204030204" pitchFamily="34" charset="0"/>
              </a:rPr>
            </a:br>
            <a:endParaRPr sz="3600" b="1" dirty="0">
              <a:solidFill>
                <a:schemeClr val="dk1"/>
              </a:solidFill>
              <a:latin typeface="Montserrat"/>
              <a:ea typeface="Montserrat"/>
              <a:cs typeface="Montserrat"/>
              <a:sym typeface="Montserrat"/>
            </a:endParaRPr>
          </a:p>
        </p:txBody>
      </p:sp>
      <p:pic>
        <p:nvPicPr>
          <p:cNvPr id="9" name="Imagen 8">
            <a:extLst>
              <a:ext uri="{FF2B5EF4-FFF2-40B4-BE49-F238E27FC236}">
                <a16:creationId xmlns:a16="http://schemas.microsoft.com/office/drawing/2014/main" id="{46809D3A-A827-18ED-7E7D-4053A1800541}"/>
              </a:ext>
            </a:extLst>
          </p:cNvPr>
          <p:cNvPicPr>
            <a:picLocks noChangeAspect="1"/>
          </p:cNvPicPr>
          <p:nvPr/>
        </p:nvPicPr>
        <p:blipFill>
          <a:blip r:embed="rId5"/>
          <a:stretch>
            <a:fillRect/>
          </a:stretch>
        </p:blipFill>
        <p:spPr>
          <a:xfrm>
            <a:off x="7687339" y="4476750"/>
            <a:ext cx="1371600" cy="666750"/>
          </a:xfrm>
          <a:prstGeom prst="rect">
            <a:avLst/>
          </a:prstGeom>
        </p:spPr>
      </p:pic>
      <p:sp>
        <p:nvSpPr>
          <p:cNvPr id="2" name="Google Shape;270;p35">
            <a:extLst>
              <a:ext uri="{FF2B5EF4-FFF2-40B4-BE49-F238E27FC236}">
                <a16:creationId xmlns:a16="http://schemas.microsoft.com/office/drawing/2014/main" id="{C50D2EE7-4189-DF3A-19BD-67C35BFF8A2B}"/>
              </a:ext>
            </a:extLst>
          </p:cNvPr>
          <p:cNvSpPr txBox="1">
            <a:spLocks/>
          </p:cNvSpPr>
          <p:nvPr/>
        </p:nvSpPr>
        <p:spPr>
          <a:xfrm>
            <a:off x="1705193" y="104703"/>
            <a:ext cx="5846281" cy="8215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3600"/>
              <a:buFont typeface="Montserrat"/>
              <a:buNone/>
              <a:defRPr sz="3600" b="0" i="0" u="none" strike="noStrike" cap="none">
                <a:solidFill>
                  <a:srgbClr val="434343"/>
                </a:solidFill>
                <a:latin typeface="Montserrat"/>
                <a:ea typeface="Montserrat"/>
                <a:cs typeface="Montserrat"/>
                <a:sym typeface="Montserrat"/>
              </a:defRPr>
            </a:lvl1pPr>
            <a:lvl2pPr marR="0" lvl="1"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2pPr>
            <a:lvl3pPr marR="0" lvl="2"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3pPr>
            <a:lvl4pPr marR="0" lvl="3"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4pPr>
            <a:lvl5pPr marR="0" lvl="4"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5pPr>
            <a:lvl6pPr marR="0" lvl="5"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6pPr>
            <a:lvl7pPr marR="0" lvl="6"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7pPr>
            <a:lvl8pPr marR="0" lvl="7"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8pPr>
            <a:lvl9pPr marR="0" lvl="8" algn="l" rtl="0">
              <a:lnSpc>
                <a:spcPct val="100000"/>
              </a:lnSpc>
              <a:spcBef>
                <a:spcPts val="0"/>
              </a:spcBef>
              <a:spcAft>
                <a:spcPts val="0"/>
              </a:spcAft>
              <a:buClr>
                <a:srgbClr val="434343"/>
              </a:buClr>
              <a:buSzPts val="3600"/>
              <a:buFont typeface="Montserrat"/>
              <a:buNone/>
              <a:defRPr sz="3600" b="1" i="0" u="none" strike="noStrike" cap="none">
                <a:solidFill>
                  <a:srgbClr val="434343"/>
                </a:solidFill>
                <a:latin typeface="Montserrat"/>
                <a:ea typeface="Montserrat"/>
                <a:cs typeface="Montserrat"/>
                <a:sym typeface="Montserrat"/>
              </a:defRPr>
            </a:lvl9pPr>
          </a:lstStyle>
          <a:p>
            <a:pPr algn="ctr"/>
            <a:r>
              <a:rPr lang="es-MX" sz="2400" b="1" dirty="0">
                <a:solidFill>
                  <a:schemeClr val="tx1"/>
                </a:solidFill>
                <a:latin typeface="Montserrat" pitchFamily="2" charset="0"/>
                <a:cs typeface="Calibri" panose="020F0502020204030204" pitchFamily="34" charset="0"/>
              </a:rPr>
              <a:t>Contexto y problema</a:t>
            </a:r>
          </a:p>
          <a:p>
            <a:pPr algn="ctr"/>
            <a:endParaRPr lang="es-MX" sz="2400" b="1" dirty="0">
              <a:solidFill>
                <a:schemeClr val="tx1"/>
              </a:solidFill>
              <a:latin typeface="Montserrat" pitchFamily="2" charset="0"/>
              <a:cs typeface="Calibri" panose="020F0502020204030204" pitchFamily="34" charset="0"/>
            </a:endParaRPr>
          </a:p>
        </p:txBody>
      </p:sp>
      <p:sp>
        <p:nvSpPr>
          <p:cNvPr id="10" name="CuadroTexto 2">
            <a:extLst>
              <a:ext uri="{FF2B5EF4-FFF2-40B4-BE49-F238E27FC236}">
                <a16:creationId xmlns:a16="http://schemas.microsoft.com/office/drawing/2014/main" id="{39F0FBFD-2730-DBE8-55F2-D60BD5982CC5}"/>
              </a:ext>
            </a:extLst>
          </p:cNvPr>
          <p:cNvSpPr txBox="1"/>
          <p:nvPr/>
        </p:nvSpPr>
        <p:spPr>
          <a:xfrm>
            <a:off x="269575" y="855109"/>
            <a:ext cx="5191554" cy="2462213"/>
          </a:xfrm>
          <a:prstGeom prst="rect">
            <a:avLst/>
          </a:prstGeom>
          <a:noFill/>
        </p:spPr>
        <p:txBody>
          <a:bodyPr wrap="square" rtlCol="0">
            <a:spAutoFit/>
          </a:bodyPr>
          <a:lstStyle/>
          <a:p>
            <a:pPr algn="just"/>
            <a:r>
              <a:rPr lang="es-MX" dirty="0">
                <a:solidFill>
                  <a:schemeClr val="tx1"/>
                </a:solidFill>
                <a:latin typeface="Montserrat Light" panose="00000400000000000000" pitchFamily="2" charset="0"/>
              </a:rPr>
              <a:t>El colegio Gabriel Betancourt Mejía, se encuentra ubicado en la localidad de Kennedy, al suroccidente de la ciudad de Bogotá. En el sector cercano a nuestro colegio existe un gran problema con la disposición de las basuras, las personas no saben usar los contenedores para separar los residuos y en todas las calles se pueden observar las basuras ocupando el espacio público, porque las personas simplemente arrojan sus basuras en las calles, esto se convierte en un problema de salud pública porque las personas se pueden enfermar por los malos olores y la contaminación que se genera</a:t>
            </a:r>
            <a:endParaRPr lang="es-CO" dirty="0">
              <a:solidFill>
                <a:schemeClr val="tx1"/>
              </a:solidFill>
              <a:latin typeface="Montserrat Light" panose="00000400000000000000" pitchFamily="2" charset="0"/>
            </a:endParaRPr>
          </a:p>
        </p:txBody>
      </p:sp>
      <p:pic>
        <p:nvPicPr>
          <p:cNvPr id="2050" name="Picture 2" descr="Ciudad Tintal on X: &quot;#Fotodenuncia Pero qué es todo este basurero? Vecinos:  los que nos quedamos en nuestro sector por estos días festivos pongamos  ojos para ver quién es el que deja">
            <a:extLst>
              <a:ext uri="{FF2B5EF4-FFF2-40B4-BE49-F238E27FC236}">
                <a16:creationId xmlns:a16="http://schemas.microsoft.com/office/drawing/2014/main" id="{D6987726-B7D4-A1F5-7482-A95890D264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8465" y="855109"/>
            <a:ext cx="2220279" cy="29603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rabastos en Bogotá enfrenta un gran lío por el manejo de sus residuos">
            <a:extLst>
              <a:ext uri="{FF2B5EF4-FFF2-40B4-BE49-F238E27FC236}">
                <a16:creationId xmlns:a16="http://schemas.microsoft.com/office/drawing/2014/main" id="{D4AD8881-C50F-FBAA-0442-9662B26AD7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142" y="3329315"/>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oto: El Tiempo">
            <a:extLst>
              <a:ext uri="{FF2B5EF4-FFF2-40B4-BE49-F238E27FC236}">
                <a16:creationId xmlns:a16="http://schemas.microsoft.com/office/drawing/2014/main" id="{94BC455E-BB65-0E2C-BDC6-E277E5FB4B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0892" y="3341308"/>
            <a:ext cx="2567940" cy="155257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930DEBF5-2211-E82E-FA4B-C2847952C474}"/>
              </a:ext>
            </a:extLst>
          </p:cNvPr>
          <p:cNvSpPr txBox="1"/>
          <p:nvPr/>
        </p:nvSpPr>
        <p:spPr>
          <a:xfrm>
            <a:off x="6150864" y="3815481"/>
            <a:ext cx="2087880" cy="261610"/>
          </a:xfrm>
          <a:prstGeom prst="rect">
            <a:avLst/>
          </a:prstGeom>
          <a:noFill/>
        </p:spPr>
        <p:txBody>
          <a:bodyPr wrap="square" rtlCol="0">
            <a:spAutoFit/>
          </a:bodyPr>
          <a:lstStyle/>
          <a:p>
            <a:r>
              <a:rPr lang="es-CO" sz="1050" dirty="0">
                <a:latin typeface="Montserrat" panose="00000500000000000000" pitchFamily="2" charset="0"/>
              </a:rPr>
              <a:t>Barrio Tintal</a:t>
            </a:r>
          </a:p>
        </p:txBody>
      </p:sp>
      <p:sp>
        <p:nvSpPr>
          <p:cNvPr id="4" name="CuadroTexto 3">
            <a:extLst>
              <a:ext uri="{FF2B5EF4-FFF2-40B4-BE49-F238E27FC236}">
                <a16:creationId xmlns:a16="http://schemas.microsoft.com/office/drawing/2014/main" id="{E081FBCB-0D0B-8442-E999-AB8A288641F9}"/>
              </a:ext>
            </a:extLst>
          </p:cNvPr>
          <p:cNvSpPr txBox="1"/>
          <p:nvPr/>
        </p:nvSpPr>
        <p:spPr>
          <a:xfrm>
            <a:off x="487506" y="4881890"/>
            <a:ext cx="2087880" cy="261610"/>
          </a:xfrm>
          <a:prstGeom prst="rect">
            <a:avLst/>
          </a:prstGeom>
          <a:noFill/>
        </p:spPr>
        <p:txBody>
          <a:bodyPr wrap="square" rtlCol="0">
            <a:spAutoFit/>
          </a:bodyPr>
          <a:lstStyle/>
          <a:p>
            <a:r>
              <a:rPr lang="es-CO" sz="1050" dirty="0">
                <a:latin typeface="Montserrat" panose="00000500000000000000" pitchFamily="2" charset="0"/>
              </a:rPr>
              <a:t>Corabastos</a:t>
            </a:r>
          </a:p>
        </p:txBody>
      </p:sp>
      <p:sp>
        <p:nvSpPr>
          <p:cNvPr id="11" name="CuadroTexto 10">
            <a:extLst>
              <a:ext uri="{FF2B5EF4-FFF2-40B4-BE49-F238E27FC236}">
                <a16:creationId xmlns:a16="http://schemas.microsoft.com/office/drawing/2014/main" id="{3804F480-B9AE-20E7-BFE4-9DF91CADEEC0}"/>
              </a:ext>
            </a:extLst>
          </p:cNvPr>
          <p:cNvSpPr txBox="1"/>
          <p:nvPr/>
        </p:nvSpPr>
        <p:spPr>
          <a:xfrm>
            <a:off x="3373249" y="4881890"/>
            <a:ext cx="2087880" cy="261610"/>
          </a:xfrm>
          <a:prstGeom prst="rect">
            <a:avLst/>
          </a:prstGeom>
          <a:noFill/>
        </p:spPr>
        <p:txBody>
          <a:bodyPr wrap="square" rtlCol="0">
            <a:spAutoFit/>
          </a:bodyPr>
          <a:lstStyle/>
          <a:p>
            <a:r>
              <a:rPr lang="es-CO" sz="1050" dirty="0">
                <a:latin typeface="Montserrat" panose="00000500000000000000" pitchFamily="2" charset="0"/>
              </a:rPr>
              <a:t>Barrio María Paz</a:t>
            </a:r>
          </a:p>
        </p:txBody>
      </p:sp>
    </p:spTree>
    <p:extLst>
      <p:ext uri="{BB962C8B-B14F-4D97-AF65-F5344CB8AC3E}">
        <p14:creationId xmlns:p14="http://schemas.microsoft.com/office/powerpoint/2010/main" val="3323452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5" name="Imagen 4">
            <a:extLst>
              <a:ext uri="{FF2B5EF4-FFF2-40B4-BE49-F238E27FC236}">
                <a16:creationId xmlns:a16="http://schemas.microsoft.com/office/drawing/2014/main" id="{D08A0B7A-EF78-D111-DD02-4CBA85F2F65D}"/>
              </a:ext>
            </a:extLst>
          </p:cNvPr>
          <p:cNvPicPr>
            <a:picLocks noChangeAspect="1"/>
          </p:cNvPicPr>
          <p:nvPr/>
        </p:nvPicPr>
        <p:blipFill>
          <a:blip r:embed="rId3"/>
          <a:stretch>
            <a:fillRect/>
          </a:stretch>
        </p:blipFill>
        <p:spPr>
          <a:xfrm>
            <a:off x="269575" y="274321"/>
            <a:ext cx="1261871" cy="466473"/>
          </a:xfrm>
          <a:prstGeom prst="rect">
            <a:avLst/>
          </a:prstGeom>
        </p:spPr>
      </p:pic>
      <p:pic>
        <p:nvPicPr>
          <p:cNvPr id="6" name="Imagen 5">
            <a:extLst>
              <a:ext uri="{FF2B5EF4-FFF2-40B4-BE49-F238E27FC236}">
                <a16:creationId xmlns:a16="http://schemas.microsoft.com/office/drawing/2014/main" id="{311FB790-2716-4847-42A8-CDBDA347227C}"/>
              </a:ext>
            </a:extLst>
          </p:cNvPr>
          <p:cNvPicPr>
            <a:picLocks noChangeAspect="1"/>
          </p:cNvPicPr>
          <p:nvPr/>
        </p:nvPicPr>
        <p:blipFill>
          <a:blip r:embed="rId4"/>
          <a:stretch>
            <a:fillRect/>
          </a:stretch>
        </p:blipFill>
        <p:spPr>
          <a:xfrm>
            <a:off x="7607809" y="286455"/>
            <a:ext cx="1261870" cy="330856"/>
          </a:xfrm>
          <a:prstGeom prst="rect">
            <a:avLst/>
          </a:prstGeom>
        </p:spPr>
      </p:pic>
      <p:sp>
        <p:nvSpPr>
          <p:cNvPr id="8" name="Google Shape;270;p35">
            <a:extLst>
              <a:ext uri="{FF2B5EF4-FFF2-40B4-BE49-F238E27FC236}">
                <a16:creationId xmlns:a16="http://schemas.microsoft.com/office/drawing/2014/main" id="{6512F984-3663-0B48-3588-598E4243C33B}"/>
              </a:ext>
            </a:extLst>
          </p:cNvPr>
          <p:cNvSpPr txBox="1">
            <a:spLocks noGrp="1"/>
          </p:cNvSpPr>
          <p:nvPr>
            <p:ph type="title"/>
          </p:nvPr>
        </p:nvSpPr>
        <p:spPr>
          <a:xfrm>
            <a:off x="1841058" y="311708"/>
            <a:ext cx="5846281" cy="821513"/>
          </a:xfrm>
          <a:prstGeom prst="rect">
            <a:avLst/>
          </a:prstGeom>
        </p:spPr>
        <p:txBody>
          <a:bodyPr spcFirstLastPara="1" wrap="square" lIns="91425" tIns="91425" rIns="91425" bIns="91425" anchor="t" anchorCtr="0">
            <a:noAutofit/>
          </a:bodyPr>
          <a:lstStyle/>
          <a:p>
            <a:r>
              <a:rPr lang="es-ES" b="1" dirty="0">
                <a:solidFill>
                  <a:schemeClr val="tx1"/>
                </a:solidFill>
                <a:latin typeface="Montserrat" pitchFamily="2" charset="0"/>
                <a:cs typeface="Calibri" panose="020F0502020204030204" pitchFamily="34" charset="0"/>
                <a:sym typeface="Montserrat"/>
              </a:rPr>
              <a:t>Recursos tecnológicos</a:t>
            </a:r>
            <a:endParaRPr sz="3600" b="1" dirty="0">
              <a:solidFill>
                <a:schemeClr val="dk1"/>
              </a:solidFill>
              <a:latin typeface="Montserrat"/>
              <a:ea typeface="Montserrat"/>
              <a:cs typeface="Montserrat"/>
              <a:sym typeface="Montserrat"/>
            </a:endParaRPr>
          </a:p>
        </p:txBody>
      </p:sp>
      <p:pic>
        <p:nvPicPr>
          <p:cNvPr id="7" name="Imagen 6">
            <a:extLst>
              <a:ext uri="{FF2B5EF4-FFF2-40B4-BE49-F238E27FC236}">
                <a16:creationId xmlns:a16="http://schemas.microsoft.com/office/drawing/2014/main" id="{899320A1-2C72-579E-1AB8-06B37DA1AE2B}"/>
              </a:ext>
            </a:extLst>
          </p:cNvPr>
          <p:cNvPicPr>
            <a:picLocks noChangeAspect="1"/>
          </p:cNvPicPr>
          <p:nvPr/>
        </p:nvPicPr>
        <p:blipFill>
          <a:blip r:embed="rId5"/>
          <a:stretch>
            <a:fillRect/>
          </a:stretch>
        </p:blipFill>
        <p:spPr>
          <a:xfrm>
            <a:off x="7383156" y="4372353"/>
            <a:ext cx="1629294" cy="507739"/>
          </a:xfrm>
          <a:prstGeom prst="rect">
            <a:avLst/>
          </a:prstGeom>
        </p:spPr>
      </p:pic>
      <p:sp>
        <p:nvSpPr>
          <p:cNvPr id="2" name="CuadroTexto 2">
            <a:extLst>
              <a:ext uri="{FF2B5EF4-FFF2-40B4-BE49-F238E27FC236}">
                <a16:creationId xmlns:a16="http://schemas.microsoft.com/office/drawing/2014/main" id="{607C006F-716F-D5B0-F036-6441A25AF472}"/>
              </a:ext>
            </a:extLst>
          </p:cNvPr>
          <p:cNvSpPr txBox="1"/>
          <p:nvPr/>
        </p:nvSpPr>
        <p:spPr>
          <a:xfrm>
            <a:off x="369274" y="1312615"/>
            <a:ext cx="5191554" cy="2893100"/>
          </a:xfrm>
          <a:prstGeom prst="rect">
            <a:avLst/>
          </a:prstGeom>
          <a:noFill/>
        </p:spPr>
        <p:txBody>
          <a:bodyPr wrap="square" rtlCol="0">
            <a:spAutoFit/>
          </a:bodyPr>
          <a:lstStyle/>
          <a:p>
            <a:pPr algn="just"/>
            <a:r>
              <a:rPr lang="es-MX" dirty="0">
                <a:solidFill>
                  <a:schemeClr val="tx1"/>
                </a:solidFill>
                <a:latin typeface="Montserrat Light" panose="00000400000000000000" pitchFamily="2" charset="0"/>
              </a:rPr>
              <a:t>Como propuesta de solución los estudiantes del equipo STEMejor, diseñaron el centro de disposición de basuras </a:t>
            </a:r>
          </a:p>
          <a:p>
            <a:pPr algn="just"/>
            <a:r>
              <a:rPr lang="es-MX" dirty="0">
                <a:solidFill>
                  <a:schemeClr val="tx1"/>
                </a:solidFill>
                <a:latin typeface="Montserrat Light" panose="00000400000000000000" pitchFamily="2" charset="0"/>
              </a:rPr>
              <a:t>BASURABOT con el cual pretenden enseñar a las personas como disponer de manera adecuada las basuras para disminuir el impacto de estas sobre el medio ambiente y la salud de los habitantes del sector.</a:t>
            </a:r>
          </a:p>
          <a:p>
            <a:pPr algn="just"/>
            <a:r>
              <a:rPr lang="es-MX" dirty="0">
                <a:solidFill>
                  <a:schemeClr val="tx1"/>
                </a:solidFill>
                <a:latin typeface="Montserrat Light" panose="00000400000000000000" pitchFamily="2" charset="0"/>
              </a:rPr>
              <a:t>Los recursos usados fueron:</a:t>
            </a:r>
          </a:p>
          <a:p>
            <a:pPr marL="285750" indent="-285750" algn="just">
              <a:buFont typeface="Arial" panose="020B0604020202020204" pitchFamily="34" charset="0"/>
              <a:buChar char="•"/>
            </a:pPr>
            <a:r>
              <a:rPr lang="es-MX" dirty="0">
                <a:solidFill>
                  <a:schemeClr val="tx1"/>
                </a:solidFill>
                <a:latin typeface="Montserrat Light" panose="00000400000000000000" pitchFamily="2" charset="0"/>
              </a:rPr>
              <a:t>Simulador de Tinkercad</a:t>
            </a:r>
          </a:p>
          <a:p>
            <a:pPr marL="285750" indent="-285750" algn="just">
              <a:buFont typeface="Arial" panose="020B0604020202020204" pitchFamily="34" charset="0"/>
              <a:buChar char="•"/>
            </a:pPr>
            <a:r>
              <a:rPr lang="es-MX" dirty="0">
                <a:solidFill>
                  <a:schemeClr val="tx1"/>
                </a:solidFill>
                <a:latin typeface="Montserrat Light" panose="00000400000000000000" pitchFamily="2" charset="0"/>
              </a:rPr>
              <a:t>Programa Draw.io</a:t>
            </a:r>
          </a:p>
          <a:p>
            <a:pPr marL="285750" indent="-285750" algn="just">
              <a:buFont typeface="Arial" panose="020B0604020202020204" pitchFamily="34" charset="0"/>
              <a:buChar char="•"/>
            </a:pPr>
            <a:r>
              <a:rPr lang="es-MX" dirty="0">
                <a:solidFill>
                  <a:schemeClr val="tx1"/>
                </a:solidFill>
                <a:latin typeface="Montserrat Light" panose="00000400000000000000" pitchFamily="2" charset="0"/>
              </a:rPr>
              <a:t>Software </a:t>
            </a:r>
            <a:r>
              <a:rPr lang="es-MX" dirty="0" err="1">
                <a:solidFill>
                  <a:schemeClr val="tx1"/>
                </a:solidFill>
                <a:latin typeface="Montserrat Light" panose="00000400000000000000" pitchFamily="2" charset="0"/>
              </a:rPr>
              <a:t>Mblock</a:t>
            </a:r>
            <a:r>
              <a:rPr lang="es-MX" dirty="0">
                <a:solidFill>
                  <a:schemeClr val="tx1"/>
                </a:solidFill>
                <a:latin typeface="Montserrat Light" panose="00000400000000000000" pitchFamily="2" charset="0"/>
              </a:rPr>
              <a:t> para realizar la programación</a:t>
            </a:r>
          </a:p>
          <a:p>
            <a:pPr marL="285750" indent="-285750" algn="just">
              <a:buFont typeface="Arial" panose="020B0604020202020204" pitchFamily="34" charset="0"/>
              <a:buChar char="•"/>
            </a:pPr>
            <a:r>
              <a:rPr lang="es-MX" dirty="0">
                <a:solidFill>
                  <a:schemeClr val="tx1"/>
                </a:solidFill>
                <a:latin typeface="Montserrat Light" panose="00000400000000000000" pitchFamily="2" charset="0"/>
              </a:rPr>
              <a:t>Para el montaje: Placa Arduino uno, Protoboard, Jumpers, leds de colores, servomotores, pulsadores.</a:t>
            </a:r>
          </a:p>
          <a:p>
            <a:pPr marL="285750" indent="-285750" algn="just">
              <a:buFont typeface="Arial" panose="020B0604020202020204" pitchFamily="34" charset="0"/>
              <a:buChar char="•"/>
            </a:pPr>
            <a:r>
              <a:rPr lang="es-MX" dirty="0">
                <a:solidFill>
                  <a:schemeClr val="tx1"/>
                </a:solidFill>
                <a:latin typeface="Montserrat Light" panose="00000400000000000000" pitchFamily="2" charset="0"/>
              </a:rPr>
              <a:t>Computador</a:t>
            </a:r>
            <a:endParaRPr lang="es-CO" dirty="0">
              <a:solidFill>
                <a:schemeClr val="tx1"/>
              </a:solidFill>
              <a:latin typeface="Montserrat Light" panose="00000400000000000000" pitchFamily="2" charset="0"/>
            </a:endParaRPr>
          </a:p>
        </p:txBody>
      </p:sp>
      <p:pic>
        <p:nvPicPr>
          <p:cNvPr id="10" name="Imagen 9">
            <a:extLst>
              <a:ext uri="{FF2B5EF4-FFF2-40B4-BE49-F238E27FC236}">
                <a16:creationId xmlns:a16="http://schemas.microsoft.com/office/drawing/2014/main" id="{E8B01519-8DCE-515A-8A70-B0A6CD04D172}"/>
              </a:ext>
            </a:extLst>
          </p:cNvPr>
          <p:cNvPicPr>
            <a:picLocks noChangeAspect="1"/>
          </p:cNvPicPr>
          <p:nvPr/>
        </p:nvPicPr>
        <p:blipFill>
          <a:blip r:embed="rId6"/>
          <a:stretch>
            <a:fillRect/>
          </a:stretch>
        </p:blipFill>
        <p:spPr>
          <a:xfrm>
            <a:off x="5706037" y="980539"/>
            <a:ext cx="2354580" cy="2002991"/>
          </a:xfrm>
          <a:prstGeom prst="rect">
            <a:avLst/>
          </a:prstGeom>
        </p:spPr>
      </p:pic>
      <p:pic>
        <p:nvPicPr>
          <p:cNvPr id="12" name="Imagen 11">
            <a:extLst>
              <a:ext uri="{FF2B5EF4-FFF2-40B4-BE49-F238E27FC236}">
                <a16:creationId xmlns:a16="http://schemas.microsoft.com/office/drawing/2014/main" id="{0EF22185-4AD3-46BB-2805-35D8986826AE}"/>
              </a:ext>
            </a:extLst>
          </p:cNvPr>
          <p:cNvPicPr>
            <a:picLocks noChangeAspect="1"/>
          </p:cNvPicPr>
          <p:nvPr/>
        </p:nvPicPr>
        <p:blipFill>
          <a:blip r:embed="rId7"/>
          <a:stretch>
            <a:fillRect/>
          </a:stretch>
        </p:blipFill>
        <p:spPr>
          <a:xfrm>
            <a:off x="5697125" y="3035778"/>
            <a:ext cx="1981302" cy="2254366"/>
          </a:xfrm>
          <a:prstGeom prst="rect">
            <a:avLst/>
          </a:prstGeom>
        </p:spPr>
      </p:pic>
    </p:spTree>
    <p:extLst>
      <p:ext uri="{BB962C8B-B14F-4D97-AF65-F5344CB8AC3E}">
        <p14:creationId xmlns:p14="http://schemas.microsoft.com/office/powerpoint/2010/main" val="389301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0;p35">
            <a:extLst>
              <a:ext uri="{FF2B5EF4-FFF2-40B4-BE49-F238E27FC236}">
                <a16:creationId xmlns:a16="http://schemas.microsoft.com/office/drawing/2014/main" id="{34414BB5-3228-05E3-651C-73185CFAD372}"/>
              </a:ext>
            </a:extLst>
          </p:cNvPr>
          <p:cNvSpPr txBox="1">
            <a:spLocks noGrp="1"/>
          </p:cNvSpPr>
          <p:nvPr>
            <p:ph type="title"/>
          </p:nvPr>
        </p:nvSpPr>
        <p:spPr>
          <a:xfrm>
            <a:off x="1856298" y="96800"/>
            <a:ext cx="5846281" cy="821513"/>
          </a:xfrm>
          <a:prstGeom prst="rect">
            <a:avLst/>
          </a:prstGeom>
        </p:spPr>
        <p:txBody>
          <a:bodyPr spcFirstLastPara="1" wrap="square" lIns="91425" tIns="91425" rIns="91425" bIns="91425" anchor="t" anchorCtr="0">
            <a:noAutofit/>
          </a:bodyPr>
          <a:lstStyle/>
          <a:p>
            <a:pPr algn="ctr"/>
            <a:r>
              <a:rPr lang="es-ES" b="1" dirty="0">
                <a:solidFill>
                  <a:schemeClr val="tx1"/>
                </a:solidFill>
                <a:latin typeface="Montserrat" pitchFamily="2" charset="0"/>
                <a:cs typeface="Calibri" panose="020F0502020204030204" pitchFamily="34" charset="0"/>
                <a:sym typeface="Montserrat"/>
              </a:rPr>
              <a:t>Metodología </a:t>
            </a:r>
            <a:endParaRPr sz="3600" b="1" dirty="0">
              <a:solidFill>
                <a:schemeClr val="dk1"/>
              </a:solidFill>
              <a:latin typeface="Montserrat"/>
              <a:ea typeface="Montserrat"/>
              <a:cs typeface="Montserrat"/>
              <a:sym typeface="Montserrat"/>
            </a:endParaRPr>
          </a:p>
        </p:txBody>
      </p:sp>
      <p:sp>
        <p:nvSpPr>
          <p:cNvPr id="4" name="CuadroTexto 2">
            <a:extLst>
              <a:ext uri="{FF2B5EF4-FFF2-40B4-BE49-F238E27FC236}">
                <a16:creationId xmlns:a16="http://schemas.microsoft.com/office/drawing/2014/main" id="{5D4828D5-BDCE-8802-1C24-DF9F80A057AF}"/>
              </a:ext>
            </a:extLst>
          </p:cNvPr>
          <p:cNvSpPr txBox="1"/>
          <p:nvPr/>
        </p:nvSpPr>
        <p:spPr>
          <a:xfrm>
            <a:off x="1242060" y="711863"/>
            <a:ext cx="7402069" cy="307777"/>
          </a:xfrm>
          <a:prstGeom prst="rect">
            <a:avLst/>
          </a:prstGeom>
          <a:noFill/>
        </p:spPr>
        <p:txBody>
          <a:bodyPr wrap="square" rtlCol="0">
            <a:spAutoFit/>
          </a:bodyPr>
          <a:lstStyle/>
          <a:p>
            <a:pPr algn="ctr"/>
            <a:r>
              <a:rPr lang="es-MX" dirty="0">
                <a:solidFill>
                  <a:schemeClr val="tx1"/>
                </a:solidFill>
                <a:latin typeface="Montserrat Light" panose="00000400000000000000" pitchFamily="2" charset="0"/>
              </a:rPr>
              <a:t>El proyecto fue desarrollado a través del ciclo de diseño en ingeniería</a:t>
            </a:r>
          </a:p>
        </p:txBody>
      </p:sp>
      <p:pic>
        <p:nvPicPr>
          <p:cNvPr id="5" name="Imagen 4">
            <a:extLst>
              <a:ext uri="{FF2B5EF4-FFF2-40B4-BE49-F238E27FC236}">
                <a16:creationId xmlns:a16="http://schemas.microsoft.com/office/drawing/2014/main" id="{784D2EA2-AB01-FF06-7504-5445AFC83731}"/>
              </a:ext>
            </a:extLst>
          </p:cNvPr>
          <p:cNvPicPr>
            <a:picLocks noChangeAspect="1"/>
          </p:cNvPicPr>
          <p:nvPr/>
        </p:nvPicPr>
        <p:blipFill>
          <a:blip r:embed="rId2"/>
          <a:stretch>
            <a:fillRect/>
          </a:stretch>
        </p:blipFill>
        <p:spPr>
          <a:xfrm>
            <a:off x="7383156" y="4372353"/>
            <a:ext cx="1629294" cy="507739"/>
          </a:xfrm>
          <a:prstGeom prst="rect">
            <a:avLst/>
          </a:prstGeom>
        </p:spPr>
      </p:pic>
      <p:pic>
        <p:nvPicPr>
          <p:cNvPr id="6" name="Imagen 5">
            <a:extLst>
              <a:ext uri="{FF2B5EF4-FFF2-40B4-BE49-F238E27FC236}">
                <a16:creationId xmlns:a16="http://schemas.microsoft.com/office/drawing/2014/main" id="{FBFBF802-98F0-DBCA-53EC-CF9497767BD0}"/>
              </a:ext>
            </a:extLst>
          </p:cNvPr>
          <p:cNvPicPr>
            <a:picLocks noChangeAspect="1"/>
          </p:cNvPicPr>
          <p:nvPr/>
        </p:nvPicPr>
        <p:blipFill>
          <a:blip r:embed="rId3"/>
          <a:stretch>
            <a:fillRect/>
          </a:stretch>
        </p:blipFill>
        <p:spPr>
          <a:xfrm>
            <a:off x="269575" y="274321"/>
            <a:ext cx="1261871" cy="466473"/>
          </a:xfrm>
          <a:prstGeom prst="rect">
            <a:avLst/>
          </a:prstGeom>
        </p:spPr>
      </p:pic>
      <p:pic>
        <p:nvPicPr>
          <p:cNvPr id="7" name="Imagen 6">
            <a:extLst>
              <a:ext uri="{FF2B5EF4-FFF2-40B4-BE49-F238E27FC236}">
                <a16:creationId xmlns:a16="http://schemas.microsoft.com/office/drawing/2014/main" id="{9E544659-8F54-781B-8FC6-83FEBA42CFD7}"/>
              </a:ext>
            </a:extLst>
          </p:cNvPr>
          <p:cNvPicPr>
            <a:picLocks noChangeAspect="1"/>
          </p:cNvPicPr>
          <p:nvPr/>
        </p:nvPicPr>
        <p:blipFill>
          <a:blip r:embed="rId4"/>
          <a:stretch>
            <a:fillRect/>
          </a:stretch>
        </p:blipFill>
        <p:spPr>
          <a:xfrm>
            <a:off x="7607809" y="286455"/>
            <a:ext cx="1261870" cy="330856"/>
          </a:xfrm>
          <a:prstGeom prst="rect">
            <a:avLst/>
          </a:prstGeom>
        </p:spPr>
      </p:pic>
      <p:graphicFrame>
        <p:nvGraphicFramePr>
          <p:cNvPr id="2" name="Diagrama 1">
            <a:extLst>
              <a:ext uri="{FF2B5EF4-FFF2-40B4-BE49-F238E27FC236}">
                <a16:creationId xmlns:a16="http://schemas.microsoft.com/office/drawing/2014/main" id="{2BD53C2A-BAAD-C236-B8F7-BD63282018C4}"/>
              </a:ext>
            </a:extLst>
          </p:cNvPr>
          <p:cNvGraphicFramePr/>
          <p:nvPr>
            <p:extLst>
              <p:ext uri="{D42A27DB-BD31-4B8C-83A1-F6EECF244321}">
                <p14:modId xmlns:p14="http://schemas.microsoft.com/office/powerpoint/2010/main" val="1613728831"/>
              </p:ext>
            </p:extLst>
          </p:nvPr>
        </p:nvGraphicFramePr>
        <p:xfrm>
          <a:off x="1635231" y="1134288"/>
          <a:ext cx="5497089" cy="36915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43090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0;p35">
            <a:extLst>
              <a:ext uri="{FF2B5EF4-FFF2-40B4-BE49-F238E27FC236}">
                <a16:creationId xmlns:a16="http://schemas.microsoft.com/office/drawing/2014/main" id="{34414BB5-3228-05E3-651C-73185CFAD372}"/>
              </a:ext>
            </a:extLst>
          </p:cNvPr>
          <p:cNvSpPr txBox="1">
            <a:spLocks noGrp="1"/>
          </p:cNvSpPr>
          <p:nvPr>
            <p:ph type="title"/>
          </p:nvPr>
        </p:nvSpPr>
        <p:spPr>
          <a:xfrm>
            <a:off x="1856298" y="20599"/>
            <a:ext cx="5846281" cy="821513"/>
          </a:xfrm>
          <a:prstGeom prst="rect">
            <a:avLst/>
          </a:prstGeom>
        </p:spPr>
        <p:txBody>
          <a:bodyPr spcFirstLastPara="1" wrap="square" lIns="91425" tIns="91425" rIns="91425" bIns="91425" anchor="t" anchorCtr="0">
            <a:noAutofit/>
          </a:bodyPr>
          <a:lstStyle/>
          <a:p>
            <a:pPr algn="ctr"/>
            <a:r>
              <a:rPr lang="es-ES" b="1" dirty="0">
                <a:solidFill>
                  <a:schemeClr val="tx1"/>
                </a:solidFill>
                <a:latin typeface="Montserrat" pitchFamily="2" charset="0"/>
                <a:cs typeface="Calibri" panose="020F0502020204030204" pitchFamily="34" charset="0"/>
                <a:sym typeface="Montserrat"/>
              </a:rPr>
              <a:t>Metodología </a:t>
            </a:r>
            <a:endParaRPr sz="3600" b="1" dirty="0">
              <a:solidFill>
                <a:schemeClr val="dk1"/>
              </a:solidFill>
              <a:latin typeface="Montserrat"/>
              <a:ea typeface="Montserrat"/>
              <a:cs typeface="Montserrat"/>
              <a:sym typeface="Montserrat"/>
            </a:endParaRPr>
          </a:p>
        </p:txBody>
      </p:sp>
      <p:sp>
        <p:nvSpPr>
          <p:cNvPr id="4" name="CuadroTexto 2">
            <a:extLst>
              <a:ext uri="{FF2B5EF4-FFF2-40B4-BE49-F238E27FC236}">
                <a16:creationId xmlns:a16="http://schemas.microsoft.com/office/drawing/2014/main" id="{5D4828D5-BDCE-8802-1C24-DF9F80A057AF}"/>
              </a:ext>
            </a:extLst>
          </p:cNvPr>
          <p:cNvSpPr txBox="1"/>
          <p:nvPr/>
        </p:nvSpPr>
        <p:spPr>
          <a:xfrm>
            <a:off x="1031019" y="617402"/>
            <a:ext cx="7402069" cy="307777"/>
          </a:xfrm>
          <a:prstGeom prst="rect">
            <a:avLst/>
          </a:prstGeom>
          <a:noFill/>
        </p:spPr>
        <p:txBody>
          <a:bodyPr wrap="square" rtlCol="0">
            <a:spAutoFit/>
          </a:bodyPr>
          <a:lstStyle/>
          <a:p>
            <a:pPr algn="ctr"/>
            <a:r>
              <a:rPr lang="es-MX" dirty="0">
                <a:solidFill>
                  <a:schemeClr val="tx1"/>
                </a:solidFill>
                <a:latin typeface="Montserrat Light" panose="00000400000000000000" pitchFamily="2" charset="0"/>
              </a:rPr>
              <a:t>El proyecto fue desarrollado a través del ciclo de diseño en ingeniería</a:t>
            </a:r>
          </a:p>
        </p:txBody>
      </p:sp>
      <p:pic>
        <p:nvPicPr>
          <p:cNvPr id="5" name="Imagen 4">
            <a:extLst>
              <a:ext uri="{FF2B5EF4-FFF2-40B4-BE49-F238E27FC236}">
                <a16:creationId xmlns:a16="http://schemas.microsoft.com/office/drawing/2014/main" id="{784D2EA2-AB01-FF06-7504-5445AFC83731}"/>
              </a:ext>
            </a:extLst>
          </p:cNvPr>
          <p:cNvPicPr>
            <a:picLocks noChangeAspect="1"/>
          </p:cNvPicPr>
          <p:nvPr/>
        </p:nvPicPr>
        <p:blipFill>
          <a:blip r:embed="rId2"/>
          <a:stretch>
            <a:fillRect/>
          </a:stretch>
        </p:blipFill>
        <p:spPr>
          <a:xfrm>
            <a:off x="7383156" y="4372353"/>
            <a:ext cx="1629294" cy="507739"/>
          </a:xfrm>
          <a:prstGeom prst="rect">
            <a:avLst/>
          </a:prstGeom>
        </p:spPr>
      </p:pic>
      <p:pic>
        <p:nvPicPr>
          <p:cNvPr id="6" name="Imagen 5">
            <a:extLst>
              <a:ext uri="{FF2B5EF4-FFF2-40B4-BE49-F238E27FC236}">
                <a16:creationId xmlns:a16="http://schemas.microsoft.com/office/drawing/2014/main" id="{FBFBF802-98F0-DBCA-53EC-CF9497767BD0}"/>
              </a:ext>
            </a:extLst>
          </p:cNvPr>
          <p:cNvPicPr>
            <a:picLocks noChangeAspect="1"/>
          </p:cNvPicPr>
          <p:nvPr/>
        </p:nvPicPr>
        <p:blipFill>
          <a:blip r:embed="rId3"/>
          <a:stretch>
            <a:fillRect/>
          </a:stretch>
        </p:blipFill>
        <p:spPr>
          <a:xfrm>
            <a:off x="269575" y="274321"/>
            <a:ext cx="1261871" cy="466473"/>
          </a:xfrm>
          <a:prstGeom prst="rect">
            <a:avLst/>
          </a:prstGeom>
        </p:spPr>
      </p:pic>
      <p:pic>
        <p:nvPicPr>
          <p:cNvPr id="7" name="Imagen 6">
            <a:extLst>
              <a:ext uri="{FF2B5EF4-FFF2-40B4-BE49-F238E27FC236}">
                <a16:creationId xmlns:a16="http://schemas.microsoft.com/office/drawing/2014/main" id="{9E544659-8F54-781B-8FC6-83FEBA42CFD7}"/>
              </a:ext>
            </a:extLst>
          </p:cNvPr>
          <p:cNvPicPr>
            <a:picLocks noChangeAspect="1"/>
          </p:cNvPicPr>
          <p:nvPr/>
        </p:nvPicPr>
        <p:blipFill>
          <a:blip r:embed="rId4"/>
          <a:stretch>
            <a:fillRect/>
          </a:stretch>
        </p:blipFill>
        <p:spPr>
          <a:xfrm>
            <a:off x="7607809" y="286455"/>
            <a:ext cx="1261870" cy="330856"/>
          </a:xfrm>
          <a:prstGeom prst="rect">
            <a:avLst/>
          </a:prstGeom>
        </p:spPr>
      </p:pic>
      <p:graphicFrame>
        <p:nvGraphicFramePr>
          <p:cNvPr id="8" name="Diagrama 7">
            <a:extLst>
              <a:ext uri="{FF2B5EF4-FFF2-40B4-BE49-F238E27FC236}">
                <a16:creationId xmlns:a16="http://schemas.microsoft.com/office/drawing/2014/main" id="{F83300D0-88E0-1A6E-8E59-3BF555EC44EF}"/>
              </a:ext>
            </a:extLst>
          </p:cNvPr>
          <p:cNvGraphicFramePr/>
          <p:nvPr>
            <p:extLst>
              <p:ext uri="{D42A27DB-BD31-4B8C-83A1-F6EECF244321}">
                <p14:modId xmlns:p14="http://schemas.microsoft.com/office/powerpoint/2010/main" val="1546441637"/>
              </p:ext>
            </p:extLst>
          </p:nvPr>
        </p:nvGraphicFramePr>
        <p:xfrm>
          <a:off x="1394460" y="1107969"/>
          <a:ext cx="6499686" cy="39387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8862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0;p35">
            <a:extLst>
              <a:ext uri="{FF2B5EF4-FFF2-40B4-BE49-F238E27FC236}">
                <a16:creationId xmlns:a16="http://schemas.microsoft.com/office/drawing/2014/main" id="{34414BB5-3228-05E3-651C-73185CFAD372}"/>
              </a:ext>
            </a:extLst>
          </p:cNvPr>
          <p:cNvSpPr txBox="1">
            <a:spLocks noGrp="1"/>
          </p:cNvSpPr>
          <p:nvPr>
            <p:ph type="title"/>
          </p:nvPr>
        </p:nvSpPr>
        <p:spPr>
          <a:xfrm>
            <a:off x="1841058" y="507556"/>
            <a:ext cx="5846281" cy="821513"/>
          </a:xfrm>
          <a:prstGeom prst="rect">
            <a:avLst/>
          </a:prstGeom>
        </p:spPr>
        <p:txBody>
          <a:bodyPr spcFirstLastPara="1" wrap="square" lIns="91425" tIns="91425" rIns="91425" bIns="91425" anchor="t" anchorCtr="0">
            <a:noAutofit/>
          </a:bodyPr>
          <a:lstStyle/>
          <a:p>
            <a:pPr algn="ctr"/>
            <a:r>
              <a:rPr lang="es-ES" b="1" dirty="0">
                <a:solidFill>
                  <a:schemeClr val="tx1"/>
                </a:solidFill>
                <a:latin typeface="Montserrat" pitchFamily="2" charset="0"/>
                <a:cs typeface="Calibri" panose="020F0502020204030204" pitchFamily="34" charset="0"/>
              </a:rPr>
              <a:t>Solución del problema</a:t>
            </a:r>
            <a:r>
              <a:rPr lang="es-ES" b="1" dirty="0">
                <a:solidFill>
                  <a:schemeClr val="tx1"/>
                </a:solidFill>
                <a:latin typeface="Montserrat" pitchFamily="2" charset="0"/>
                <a:cs typeface="Calibri" panose="020F0502020204030204" pitchFamily="34" charset="0"/>
                <a:sym typeface="Montserrat"/>
              </a:rPr>
              <a:t> </a:t>
            </a:r>
            <a:endParaRPr sz="3600" b="1" dirty="0">
              <a:solidFill>
                <a:schemeClr val="dk1"/>
              </a:solidFill>
              <a:latin typeface="Montserrat"/>
              <a:ea typeface="Montserrat"/>
              <a:cs typeface="Montserrat"/>
              <a:sym typeface="Montserrat"/>
            </a:endParaRPr>
          </a:p>
        </p:txBody>
      </p:sp>
      <p:sp>
        <p:nvSpPr>
          <p:cNvPr id="4" name="CuadroTexto 2">
            <a:extLst>
              <a:ext uri="{FF2B5EF4-FFF2-40B4-BE49-F238E27FC236}">
                <a16:creationId xmlns:a16="http://schemas.microsoft.com/office/drawing/2014/main" id="{5D4828D5-BDCE-8802-1C24-DF9F80A057AF}"/>
              </a:ext>
            </a:extLst>
          </p:cNvPr>
          <p:cNvSpPr txBox="1"/>
          <p:nvPr/>
        </p:nvSpPr>
        <p:spPr>
          <a:xfrm>
            <a:off x="658718" y="1288560"/>
            <a:ext cx="8210961" cy="3539430"/>
          </a:xfrm>
          <a:prstGeom prst="rect">
            <a:avLst/>
          </a:prstGeom>
          <a:noFill/>
        </p:spPr>
        <p:txBody>
          <a:bodyPr wrap="square" rtlCol="0">
            <a:spAutoFit/>
          </a:bodyPr>
          <a:lstStyle/>
          <a:p>
            <a:pPr algn="just"/>
            <a:r>
              <a:rPr lang="es-MX" b="1" i="1" u="sng" dirty="0">
                <a:solidFill>
                  <a:schemeClr val="tx1"/>
                </a:solidFill>
                <a:latin typeface="Montserrat Light" panose="00000400000000000000" pitchFamily="2" charset="0"/>
              </a:rPr>
              <a:t>Momento 1: </a:t>
            </a:r>
            <a:r>
              <a:rPr lang="es-MX" dirty="0">
                <a:solidFill>
                  <a:schemeClr val="tx1"/>
                </a:solidFill>
                <a:latin typeface="Montserrat Light" panose="00000400000000000000" pitchFamily="2" charset="0"/>
              </a:rPr>
              <a:t>Organizados en pequeños grupos se hace la introducción al trabajo, analizando la problemática, a través de una corta narrativa, que permita contextualizar el problema y motivar a los estudiantes:</a:t>
            </a:r>
          </a:p>
          <a:p>
            <a:pPr algn="just"/>
            <a:r>
              <a:rPr lang="es-MX" dirty="0">
                <a:solidFill>
                  <a:schemeClr val="tx1"/>
                </a:solidFill>
                <a:latin typeface="Montserrat Light" panose="00000400000000000000" pitchFamily="2" charset="0"/>
              </a:rPr>
              <a:t>“ Los estudiantes de cuarto grado del Colegio Gabriel Betancourt Mejía de la Ciudad de Bogotá un día salieron a hacer un recorrido alrededor de su colegio y se encontraron con una gran cantidad de basura mal dispuesta en las calles. ¿Cerca a tu casa o tu colegio pasa algo parecido, encuentras basuras tiradas en las calles?. Pues bien, luego de su recorrido, muy preocupados por la situación decidieron hacer algo al respecto, porque al investigar encontraron que las basuras mal dispuestas en las calles entre muchos otros problemas, también genera contaminación en el aire y esto puede enfermar gravemente a los vecinos del sector. Es así como con ayuda de sus profesoras de ciencias, matemáticas y tecnología, decidieron construir el prototipo de un centro automatizado de separación de las basuras, para enseñar a sus compañeros y vecinos como disponer adecuadamente las basuras. ¿Quieres ayudar a estos estudiantes en esta construcción e intentar probarla también en tu colegio?....</a:t>
            </a:r>
          </a:p>
          <a:p>
            <a:pPr algn="just"/>
            <a:endParaRPr lang="es-MX" dirty="0">
              <a:solidFill>
                <a:schemeClr val="tx1"/>
              </a:solidFill>
              <a:latin typeface="Montserrat Light" panose="00000400000000000000" pitchFamily="2" charset="0"/>
            </a:endParaRPr>
          </a:p>
        </p:txBody>
      </p:sp>
      <p:pic>
        <p:nvPicPr>
          <p:cNvPr id="5" name="Imagen 4">
            <a:extLst>
              <a:ext uri="{FF2B5EF4-FFF2-40B4-BE49-F238E27FC236}">
                <a16:creationId xmlns:a16="http://schemas.microsoft.com/office/drawing/2014/main" id="{784D2EA2-AB01-FF06-7504-5445AFC83731}"/>
              </a:ext>
            </a:extLst>
          </p:cNvPr>
          <p:cNvPicPr>
            <a:picLocks noChangeAspect="1"/>
          </p:cNvPicPr>
          <p:nvPr/>
        </p:nvPicPr>
        <p:blipFill>
          <a:blip r:embed="rId2"/>
          <a:stretch>
            <a:fillRect/>
          </a:stretch>
        </p:blipFill>
        <p:spPr>
          <a:xfrm>
            <a:off x="7383156" y="4372353"/>
            <a:ext cx="1629294" cy="507739"/>
          </a:xfrm>
          <a:prstGeom prst="rect">
            <a:avLst/>
          </a:prstGeom>
        </p:spPr>
      </p:pic>
      <p:pic>
        <p:nvPicPr>
          <p:cNvPr id="6" name="Imagen 5">
            <a:extLst>
              <a:ext uri="{FF2B5EF4-FFF2-40B4-BE49-F238E27FC236}">
                <a16:creationId xmlns:a16="http://schemas.microsoft.com/office/drawing/2014/main" id="{FBFBF802-98F0-DBCA-53EC-CF9497767BD0}"/>
              </a:ext>
            </a:extLst>
          </p:cNvPr>
          <p:cNvPicPr>
            <a:picLocks noChangeAspect="1"/>
          </p:cNvPicPr>
          <p:nvPr/>
        </p:nvPicPr>
        <p:blipFill>
          <a:blip r:embed="rId3"/>
          <a:stretch>
            <a:fillRect/>
          </a:stretch>
        </p:blipFill>
        <p:spPr>
          <a:xfrm>
            <a:off x="269575" y="274321"/>
            <a:ext cx="1261871" cy="466473"/>
          </a:xfrm>
          <a:prstGeom prst="rect">
            <a:avLst/>
          </a:prstGeom>
        </p:spPr>
      </p:pic>
      <p:pic>
        <p:nvPicPr>
          <p:cNvPr id="7" name="Imagen 6">
            <a:extLst>
              <a:ext uri="{FF2B5EF4-FFF2-40B4-BE49-F238E27FC236}">
                <a16:creationId xmlns:a16="http://schemas.microsoft.com/office/drawing/2014/main" id="{9E544659-8F54-781B-8FC6-83FEBA42CFD7}"/>
              </a:ext>
            </a:extLst>
          </p:cNvPr>
          <p:cNvPicPr>
            <a:picLocks noChangeAspect="1"/>
          </p:cNvPicPr>
          <p:nvPr/>
        </p:nvPicPr>
        <p:blipFill>
          <a:blip r:embed="rId4"/>
          <a:stretch>
            <a:fillRect/>
          </a:stretch>
        </p:blipFill>
        <p:spPr>
          <a:xfrm>
            <a:off x="7607809" y="286455"/>
            <a:ext cx="1261870" cy="330856"/>
          </a:xfrm>
          <a:prstGeom prst="rect">
            <a:avLst/>
          </a:prstGeom>
        </p:spPr>
      </p:pic>
    </p:spTree>
    <p:extLst>
      <p:ext uri="{BB962C8B-B14F-4D97-AF65-F5344CB8AC3E}">
        <p14:creationId xmlns:p14="http://schemas.microsoft.com/office/powerpoint/2010/main" val="3086581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0;p35">
            <a:extLst>
              <a:ext uri="{FF2B5EF4-FFF2-40B4-BE49-F238E27FC236}">
                <a16:creationId xmlns:a16="http://schemas.microsoft.com/office/drawing/2014/main" id="{34414BB5-3228-05E3-651C-73185CFAD372}"/>
              </a:ext>
            </a:extLst>
          </p:cNvPr>
          <p:cNvSpPr txBox="1">
            <a:spLocks noGrp="1"/>
          </p:cNvSpPr>
          <p:nvPr>
            <p:ph type="title"/>
          </p:nvPr>
        </p:nvSpPr>
        <p:spPr>
          <a:xfrm>
            <a:off x="1841058" y="507556"/>
            <a:ext cx="5846281" cy="821513"/>
          </a:xfrm>
          <a:prstGeom prst="rect">
            <a:avLst/>
          </a:prstGeom>
        </p:spPr>
        <p:txBody>
          <a:bodyPr spcFirstLastPara="1" wrap="square" lIns="91425" tIns="91425" rIns="91425" bIns="91425" anchor="t" anchorCtr="0">
            <a:noAutofit/>
          </a:bodyPr>
          <a:lstStyle/>
          <a:p>
            <a:pPr algn="ctr"/>
            <a:r>
              <a:rPr lang="es-ES" b="1" dirty="0">
                <a:solidFill>
                  <a:schemeClr val="tx1"/>
                </a:solidFill>
                <a:latin typeface="Montserrat" pitchFamily="2" charset="0"/>
                <a:cs typeface="Calibri" panose="020F0502020204030204" pitchFamily="34" charset="0"/>
              </a:rPr>
              <a:t>Solución del problema</a:t>
            </a:r>
            <a:r>
              <a:rPr lang="es-ES" b="1" dirty="0">
                <a:solidFill>
                  <a:schemeClr val="tx1"/>
                </a:solidFill>
                <a:latin typeface="Montserrat" pitchFamily="2" charset="0"/>
                <a:cs typeface="Calibri" panose="020F0502020204030204" pitchFamily="34" charset="0"/>
                <a:sym typeface="Montserrat"/>
              </a:rPr>
              <a:t> </a:t>
            </a:r>
            <a:endParaRPr sz="3600" b="1" dirty="0">
              <a:solidFill>
                <a:schemeClr val="dk1"/>
              </a:solidFill>
              <a:latin typeface="Montserrat"/>
              <a:ea typeface="Montserrat"/>
              <a:cs typeface="Montserrat"/>
              <a:sym typeface="Montserrat"/>
            </a:endParaRPr>
          </a:p>
        </p:txBody>
      </p:sp>
      <p:sp>
        <p:nvSpPr>
          <p:cNvPr id="4" name="CuadroTexto 2">
            <a:extLst>
              <a:ext uri="{FF2B5EF4-FFF2-40B4-BE49-F238E27FC236}">
                <a16:creationId xmlns:a16="http://schemas.microsoft.com/office/drawing/2014/main" id="{5D4828D5-BDCE-8802-1C24-DF9F80A057AF}"/>
              </a:ext>
            </a:extLst>
          </p:cNvPr>
          <p:cNvSpPr txBox="1"/>
          <p:nvPr/>
        </p:nvSpPr>
        <p:spPr>
          <a:xfrm>
            <a:off x="658718" y="1288560"/>
            <a:ext cx="8210961" cy="954107"/>
          </a:xfrm>
          <a:prstGeom prst="rect">
            <a:avLst/>
          </a:prstGeom>
          <a:noFill/>
        </p:spPr>
        <p:txBody>
          <a:bodyPr wrap="square" rtlCol="0">
            <a:spAutoFit/>
          </a:bodyPr>
          <a:lstStyle/>
          <a:p>
            <a:pPr algn="just"/>
            <a:r>
              <a:rPr lang="es-MX" b="1" i="1" u="sng" dirty="0">
                <a:solidFill>
                  <a:schemeClr val="tx1"/>
                </a:solidFill>
                <a:latin typeface="Montserrat Light" panose="00000400000000000000" pitchFamily="2" charset="0"/>
              </a:rPr>
              <a:t>Momento 1:  </a:t>
            </a:r>
            <a:r>
              <a:rPr lang="es-MX" dirty="0">
                <a:solidFill>
                  <a:schemeClr val="tx1"/>
                </a:solidFill>
                <a:latin typeface="Montserrat Light" panose="00000400000000000000" pitchFamily="2" charset="0"/>
              </a:rPr>
              <a:t>Luego de la narrativa, los estudiantes tendrán que hacer una pequeña investigación acerca de cómo se debe hacer la separación de las basuras en tres contenedores.</a:t>
            </a:r>
          </a:p>
          <a:p>
            <a:pPr algn="just"/>
            <a:r>
              <a:rPr lang="es-MX" dirty="0">
                <a:solidFill>
                  <a:schemeClr val="tx1"/>
                </a:solidFill>
                <a:latin typeface="Montserrat Light" panose="00000400000000000000" pitchFamily="2" charset="0"/>
              </a:rPr>
              <a:t> </a:t>
            </a:r>
            <a:endParaRPr lang="es-MX" b="1" i="1" u="sng" dirty="0">
              <a:solidFill>
                <a:schemeClr val="tx1"/>
              </a:solidFill>
              <a:latin typeface="Montserrat Light" panose="00000400000000000000" pitchFamily="2" charset="0"/>
            </a:endParaRPr>
          </a:p>
        </p:txBody>
      </p:sp>
      <p:pic>
        <p:nvPicPr>
          <p:cNvPr id="5" name="Imagen 4">
            <a:extLst>
              <a:ext uri="{FF2B5EF4-FFF2-40B4-BE49-F238E27FC236}">
                <a16:creationId xmlns:a16="http://schemas.microsoft.com/office/drawing/2014/main" id="{784D2EA2-AB01-FF06-7504-5445AFC83731}"/>
              </a:ext>
            </a:extLst>
          </p:cNvPr>
          <p:cNvPicPr>
            <a:picLocks noChangeAspect="1"/>
          </p:cNvPicPr>
          <p:nvPr/>
        </p:nvPicPr>
        <p:blipFill>
          <a:blip r:embed="rId2"/>
          <a:stretch>
            <a:fillRect/>
          </a:stretch>
        </p:blipFill>
        <p:spPr>
          <a:xfrm>
            <a:off x="7383156" y="4372353"/>
            <a:ext cx="1629294" cy="507739"/>
          </a:xfrm>
          <a:prstGeom prst="rect">
            <a:avLst/>
          </a:prstGeom>
        </p:spPr>
      </p:pic>
      <p:pic>
        <p:nvPicPr>
          <p:cNvPr id="6" name="Imagen 5">
            <a:extLst>
              <a:ext uri="{FF2B5EF4-FFF2-40B4-BE49-F238E27FC236}">
                <a16:creationId xmlns:a16="http://schemas.microsoft.com/office/drawing/2014/main" id="{FBFBF802-98F0-DBCA-53EC-CF9497767BD0}"/>
              </a:ext>
            </a:extLst>
          </p:cNvPr>
          <p:cNvPicPr>
            <a:picLocks noChangeAspect="1"/>
          </p:cNvPicPr>
          <p:nvPr/>
        </p:nvPicPr>
        <p:blipFill>
          <a:blip r:embed="rId3"/>
          <a:stretch>
            <a:fillRect/>
          </a:stretch>
        </p:blipFill>
        <p:spPr>
          <a:xfrm>
            <a:off x="269575" y="274321"/>
            <a:ext cx="1261871" cy="466473"/>
          </a:xfrm>
          <a:prstGeom prst="rect">
            <a:avLst/>
          </a:prstGeom>
        </p:spPr>
      </p:pic>
      <p:pic>
        <p:nvPicPr>
          <p:cNvPr id="7" name="Imagen 6">
            <a:extLst>
              <a:ext uri="{FF2B5EF4-FFF2-40B4-BE49-F238E27FC236}">
                <a16:creationId xmlns:a16="http://schemas.microsoft.com/office/drawing/2014/main" id="{9E544659-8F54-781B-8FC6-83FEBA42CFD7}"/>
              </a:ext>
            </a:extLst>
          </p:cNvPr>
          <p:cNvPicPr>
            <a:picLocks noChangeAspect="1"/>
          </p:cNvPicPr>
          <p:nvPr/>
        </p:nvPicPr>
        <p:blipFill>
          <a:blip r:embed="rId4"/>
          <a:stretch>
            <a:fillRect/>
          </a:stretch>
        </p:blipFill>
        <p:spPr>
          <a:xfrm>
            <a:off x="7607809" y="286455"/>
            <a:ext cx="1261870" cy="330856"/>
          </a:xfrm>
          <a:prstGeom prst="rect">
            <a:avLst/>
          </a:prstGeom>
        </p:spPr>
      </p:pic>
      <p:pic>
        <p:nvPicPr>
          <p:cNvPr id="8" name="Imagen 7" descr="Imagen que contiene interior, tabla, piso, refrigerador&#10;&#10;Descripción generada automáticamente">
            <a:extLst>
              <a:ext uri="{FF2B5EF4-FFF2-40B4-BE49-F238E27FC236}">
                <a16:creationId xmlns:a16="http://schemas.microsoft.com/office/drawing/2014/main" id="{633949AC-747A-38C1-12C8-42FBD0A9CCEC}"/>
              </a:ext>
            </a:extLst>
          </p:cNvPr>
          <p:cNvPicPr>
            <a:picLocks noChangeAspect="1"/>
          </p:cNvPicPr>
          <p:nvPr/>
        </p:nvPicPr>
        <p:blipFill rotWithShape="1">
          <a:blip r:embed="rId5"/>
          <a:srcRect t="5629" b="26815"/>
          <a:stretch/>
        </p:blipFill>
        <p:spPr>
          <a:xfrm>
            <a:off x="325880" y="2290155"/>
            <a:ext cx="4135632" cy="2101935"/>
          </a:xfrm>
          <a:prstGeom prst="rect">
            <a:avLst/>
          </a:prstGeom>
        </p:spPr>
      </p:pic>
      <p:pic>
        <p:nvPicPr>
          <p:cNvPr id="3074" name="Picture 2" descr="Quiénes deben separar basura por código de colores desde enero?">
            <a:extLst>
              <a:ext uri="{FF2B5EF4-FFF2-40B4-BE49-F238E27FC236}">
                <a16:creationId xmlns:a16="http://schemas.microsoft.com/office/drawing/2014/main" id="{9C382A3A-99D8-D1FA-5F1F-F559D43E1FF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0260"/>
          <a:stretch/>
        </p:blipFill>
        <p:spPr bwMode="auto">
          <a:xfrm>
            <a:off x="4682491" y="2300023"/>
            <a:ext cx="4135630" cy="208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308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0;p35">
            <a:extLst>
              <a:ext uri="{FF2B5EF4-FFF2-40B4-BE49-F238E27FC236}">
                <a16:creationId xmlns:a16="http://schemas.microsoft.com/office/drawing/2014/main" id="{34414BB5-3228-05E3-651C-73185CFAD372}"/>
              </a:ext>
            </a:extLst>
          </p:cNvPr>
          <p:cNvSpPr txBox="1">
            <a:spLocks noGrp="1"/>
          </p:cNvSpPr>
          <p:nvPr>
            <p:ph type="title"/>
          </p:nvPr>
        </p:nvSpPr>
        <p:spPr>
          <a:xfrm>
            <a:off x="1841058" y="507556"/>
            <a:ext cx="5846281" cy="821513"/>
          </a:xfrm>
          <a:prstGeom prst="rect">
            <a:avLst/>
          </a:prstGeom>
        </p:spPr>
        <p:txBody>
          <a:bodyPr spcFirstLastPara="1" wrap="square" lIns="91425" tIns="91425" rIns="91425" bIns="91425" anchor="t" anchorCtr="0">
            <a:noAutofit/>
          </a:bodyPr>
          <a:lstStyle/>
          <a:p>
            <a:pPr algn="ctr"/>
            <a:r>
              <a:rPr lang="es-ES" b="1" dirty="0">
                <a:solidFill>
                  <a:schemeClr val="tx1"/>
                </a:solidFill>
                <a:latin typeface="Montserrat" pitchFamily="2" charset="0"/>
                <a:cs typeface="Calibri" panose="020F0502020204030204" pitchFamily="34" charset="0"/>
              </a:rPr>
              <a:t>Solución del problema</a:t>
            </a:r>
            <a:r>
              <a:rPr lang="es-ES" b="1" dirty="0">
                <a:solidFill>
                  <a:schemeClr val="tx1"/>
                </a:solidFill>
                <a:latin typeface="Montserrat" pitchFamily="2" charset="0"/>
                <a:cs typeface="Calibri" panose="020F0502020204030204" pitchFamily="34" charset="0"/>
                <a:sym typeface="Montserrat"/>
              </a:rPr>
              <a:t> </a:t>
            </a:r>
            <a:endParaRPr sz="3600" b="1" dirty="0">
              <a:solidFill>
                <a:schemeClr val="dk1"/>
              </a:solidFill>
              <a:latin typeface="Montserrat"/>
              <a:ea typeface="Montserrat"/>
              <a:cs typeface="Montserrat"/>
              <a:sym typeface="Montserrat"/>
            </a:endParaRPr>
          </a:p>
        </p:txBody>
      </p:sp>
      <p:sp>
        <p:nvSpPr>
          <p:cNvPr id="4" name="CuadroTexto 2">
            <a:extLst>
              <a:ext uri="{FF2B5EF4-FFF2-40B4-BE49-F238E27FC236}">
                <a16:creationId xmlns:a16="http://schemas.microsoft.com/office/drawing/2014/main" id="{5D4828D5-BDCE-8802-1C24-DF9F80A057AF}"/>
              </a:ext>
            </a:extLst>
          </p:cNvPr>
          <p:cNvSpPr txBox="1"/>
          <p:nvPr/>
        </p:nvSpPr>
        <p:spPr>
          <a:xfrm>
            <a:off x="544418" y="1279487"/>
            <a:ext cx="8210961" cy="3323987"/>
          </a:xfrm>
          <a:prstGeom prst="rect">
            <a:avLst/>
          </a:prstGeom>
          <a:noFill/>
        </p:spPr>
        <p:txBody>
          <a:bodyPr wrap="square" rtlCol="0">
            <a:spAutoFit/>
          </a:bodyPr>
          <a:lstStyle/>
          <a:p>
            <a:pPr algn="just"/>
            <a:r>
              <a:rPr lang="es-MX" b="1" i="1" u="sng" dirty="0">
                <a:solidFill>
                  <a:schemeClr val="tx1"/>
                </a:solidFill>
                <a:latin typeface="Montserrat Light" panose="00000400000000000000" pitchFamily="2" charset="0"/>
              </a:rPr>
              <a:t>Momento 2:</a:t>
            </a:r>
            <a:r>
              <a:rPr lang="es-MX" b="1" dirty="0">
                <a:solidFill>
                  <a:schemeClr val="tx1"/>
                </a:solidFill>
                <a:latin typeface="Montserrat Light" panose="00000400000000000000" pitchFamily="2" charset="0"/>
              </a:rPr>
              <a:t> </a:t>
            </a:r>
            <a:r>
              <a:rPr lang="es-MX" dirty="0">
                <a:solidFill>
                  <a:schemeClr val="tx1"/>
                </a:solidFill>
                <a:latin typeface="Montserrat Light" panose="00000400000000000000" pitchFamily="2" charset="0"/>
              </a:rPr>
              <a:t>En los grupos se establecen los roles de trabajo.</a:t>
            </a:r>
          </a:p>
          <a:p>
            <a:pPr algn="just"/>
            <a:endParaRPr lang="es-MX" dirty="0">
              <a:solidFill>
                <a:schemeClr val="tx1"/>
              </a:solidFill>
              <a:latin typeface="Montserrat Light" panose="00000400000000000000" pitchFamily="2" charset="0"/>
            </a:endParaRPr>
          </a:p>
          <a:p>
            <a:pPr marL="342900" indent="-342900" algn="just">
              <a:buFont typeface="Arial"/>
              <a:buAutoNum type="arabicPeriod"/>
            </a:pPr>
            <a:r>
              <a:rPr lang="es-MX" dirty="0">
                <a:solidFill>
                  <a:schemeClr val="tx1"/>
                </a:solidFill>
                <a:latin typeface="Montserrat Light" panose="00000400000000000000" pitchFamily="2" charset="0"/>
              </a:rPr>
              <a:t>Coordinador – Coordinadora </a:t>
            </a:r>
          </a:p>
          <a:p>
            <a:pPr marL="342900" indent="-342900" algn="just">
              <a:buFont typeface="Arial"/>
              <a:buAutoNum type="arabicPeriod"/>
            </a:pPr>
            <a:r>
              <a:rPr lang="es-MX" dirty="0">
                <a:solidFill>
                  <a:schemeClr val="tx1"/>
                </a:solidFill>
                <a:latin typeface="Montserrat Light" panose="00000400000000000000" pitchFamily="2" charset="0"/>
              </a:rPr>
              <a:t>Investigador – Investigadora</a:t>
            </a:r>
            <a:endParaRPr lang="es-MX" dirty="0"/>
          </a:p>
          <a:p>
            <a:pPr marL="342900" indent="-342900" algn="just">
              <a:buAutoNum type="arabicPeriod"/>
            </a:pPr>
            <a:r>
              <a:rPr lang="es-MX" dirty="0">
                <a:solidFill>
                  <a:schemeClr val="tx1"/>
                </a:solidFill>
                <a:latin typeface="Montserrat Light" panose="00000400000000000000" pitchFamily="2" charset="0"/>
              </a:rPr>
              <a:t>Diseñador – Diseñadora</a:t>
            </a:r>
          </a:p>
          <a:p>
            <a:pPr marL="342900" indent="-342900" algn="just">
              <a:buAutoNum type="arabicPeriod"/>
            </a:pPr>
            <a:r>
              <a:rPr lang="es-MX" dirty="0">
                <a:solidFill>
                  <a:schemeClr val="tx1"/>
                </a:solidFill>
                <a:latin typeface="Montserrat Light" panose="00000400000000000000" pitchFamily="2" charset="0"/>
              </a:rPr>
              <a:t>Programador – Programadora</a:t>
            </a:r>
          </a:p>
          <a:p>
            <a:pPr marL="342900" indent="-342900" algn="just">
              <a:buAutoNum type="arabicPeriod"/>
            </a:pPr>
            <a:r>
              <a:rPr lang="es-MX" dirty="0">
                <a:solidFill>
                  <a:schemeClr val="tx1"/>
                </a:solidFill>
                <a:latin typeface="Montserrat Light" panose="00000400000000000000" pitchFamily="2" charset="0"/>
              </a:rPr>
              <a:t>Vocero – Vocera</a:t>
            </a:r>
          </a:p>
          <a:p>
            <a:pPr algn="just"/>
            <a:endParaRPr lang="es-MX" dirty="0">
              <a:solidFill>
                <a:schemeClr val="tx1"/>
              </a:solidFill>
              <a:latin typeface="Montserrat Light" panose="00000400000000000000" pitchFamily="2" charset="0"/>
            </a:endParaRPr>
          </a:p>
          <a:p>
            <a:pPr algn="just"/>
            <a:r>
              <a:rPr lang="es-MX" dirty="0">
                <a:solidFill>
                  <a:schemeClr val="tx1"/>
                </a:solidFill>
                <a:latin typeface="Montserrat Light" panose="00000400000000000000" pitchFamily="2" charset="0"/>
              </a:rPr>
              <a:t>Luego de establecer los roles, inician el trabajo respondiendo las siguientes preguntas</a:t>
            </a:r>
          </a:p>
          <a:p>
            <a:pPr algn="just"/>
            <a:r>
              <a:rPr lang="es-MX" dirty="0">
                <a:solidFill>
                  <a:schemeClr val="tx1"/>
                </a:solidFill>
                <a:latin typeface="Montserrat Light" panose="00000400000000000000" pitchFamily="2" charset="0"/>
              </a:rPr>
              <a:t>¿Cómo se hace la separación de los residuos?</a:t>
            </a:r>
          </a:p>
          <a:p>
            <a:pPr algn="just"/>
            <a:r>
              <a:rPr lang="es-MX" dirty="0">
                <a:solidFill>
                  <a:schemeClr val="tx1"/>
                </a:solidFill>
                <a:latin typeface="Montserrat Light" panose="00000400000000000000" pitchFamily="2" charset="0"/>
              </a:rPr>
              <a:t>¿Qué funciones podrá tener nuestro centro de disposición de residuos?</a:t>
            </a:r>
          </a:p>
          <a:p>
            <a:pPr algn="just"/>
            <a:r>
              <a:rPr lang="es-MX" dirty="0">
                <a:solidFill>
                  <a:schemeClr val="tx1"/>
                </a:solidFill>
                <a:latin typeface="Montserrat Light" panose="00000400000000000000" pitchFamily="2" charset="0"/>
              </a:rPr>
              <a:t>Para cumplir las funciones ¿Qué sensores necesitaremos?</a:t>
            </a:r>
          </a:p>
          <a:p>
            <a:pPr algn="just"/>
            <a:r>
              <a:rPr lang="es-MX" dirty="0">
                <a:solidFill>
                  <a:schemeClr val="tx1"/>
                </a:solidFill>
                <a:latin typeface="Montserrat Light" panose="00000400000000000000" pitchFamily="2" charset="0"/>
              </a:rPr>
              <a:t>¿Cómo interactuaran entre sí los sensores?</a:t>
            </a:r>
          </a:p>
          <a:p>
            <a:pPr algn="just"/>
            <a:r>
              <a:rPr lang="es-MX" dirty="0">
                <a:solidFill>
                  <a:schemeClr val="tx1"/>
                </a:solidFill>
                <a:latin typeface="Montserrat Light" panose="00000400000000000000" pitchFamily="2" charset="0"/>
              </a:rPr>
              <a:t>¿Cómo este prototipo puede ayudar a resolver nuestro problema?</a:t>
            </a:r>
          </a:p>
          <a:p>
            <a:pPr algn="just"/>
            <a:r>
              <a:rPr lang="es-MX" dirty="0">
                <a:solidFill>
                  <a:schemeClr val="tx1"/>
                </a:solidFill>
                <a:latin typeface="Montserrat Light" panose="00000400000000000000" pitchFamily="2" charset="0"/>
              </a:rPr>
              <a:t>  </a:t>
            </a:r>
            <a:endParaRPr lang="es-MX" b="1" i="1" u="sng" dirty="0">
              <a:solidFill>
                <a:schemeClr val="tx1"/>
              </a:solidFill>
              <a:latin typeface="Montserrat Light" panose="00000400000000000000" pitchFamily="2" charset="0"/>
            </a:endParaRPr>
          </a:p>
        </p:txBody>
      </p:sp>
      <p:pic>
        <p:nvPicPr>
          <p:cNvPr id="5" name="Imagen 4">
            <a:extLst>
              <a:ext uri="{FF2B5EF4-FFF2-40B4-BE49-F238E27FC236}">
                <a16:creationId xmlns:a16="http://schemas.microsoft.com/office/drawing/2014/main" id="{784D2EA2-AB01-FF06-7504-5445AFC83731}"/>
              </a:ext>
            </a:extLst>
          </p:cNvPr>
          <p:cNvPicPr>
            <a:picLocks noChangeAspect="1"/>
          </p:cNvPicPr>
          <p:nvPr/>
        </p:nvPicPr>
        <p:blipFill>
          <a:blip r:embed="rId2"/>
          <a:stretch>
            <a:fillRect/>
          </a:stretch>
        </p:blipFill>
        <p:spPr>
          <a:xfrm>
            <a:off x="7383156" y="4372353"/>
            <a:ext cx="1629294" cy="507739"/>
          </a:xfrm>
          <a:prstGeom prst="rect">
            <a:avLst/>
          </a:prstGeom>
        </p:spPr>
      </p:pic>
      <p:pic>
        <p:nvPicPr>
          <p:cNvPr id="6" name="Imagen 5">
            <a:extLst>
              <a:ext uri="{FF2B5EF4-FFF2-40B4-BE49-F238E27FC236}">
                <a16:creationId xmlns:a16="http://schemas.microsoft.com/office/drawing/2014/main" id="{FBFBF802-98F0-DBCA-53EC-CF9497767BD0}"/>
              </a:ext>
            </a:extLst>
          </p:cNvPr>
          <p:cNvPicPr>
            <a:picLocks noChangeAspect="1"/>
          </p:cNvPicPr>
          <p:nvPr/>
        </p:nvPicPr>
        <p:blipFill>
          <a:blip r:embed="rId3"/>
          <a:stretch>
            <a:fillRect/>
          </a:stretch>
        </p:blipFill>
        <p:spPr>
          <a:xfrm>
            <a:off x="269575" y="274321"/>
            <a:ext cx="1261871" cy="466473"/>
          </a:xfrm>
          <a:prstGeom prst="rect">
            <a:avLst/>
          </a:prstGeom>
        </p:spPr>
      </p:pic>
      <p:pic>
        <p:nvPicPr>
          <p:cNvPr id="7" name="Imagen 6">
            <a:extLst>
              <a:ext uri="{FF2B5EF4-FFF2-40B4-BE49-F238E27FC236}">
                <a16:creationId xmlns:a16="http://schemas.microsoft.com/office/drawing/2014/main" id="{9E544659-8F54-781B-8FC6-83FEBA42CFD7}"/>
              </a:ext>
            </a:extLst>
          </p:cNvPr>
          <p:cNvPicPr>
            <a:picLocks noChangeAspect="1"/>
          </p:cNvPicPr>
          <p:nvPr/>
        </p:nvPicPr>
        <p:blipFill>
          <a:blip r:embed="rId4"/>
          <a:stretch>
            <a:fillRect/>
          </a:stretch>
        </p:blipFill>
        <p:spPr>
          <a:xfrm>
            <a:off x="7607809" y="286455"/>
            <a:ext cx="1261870" cy="330856"/>
          </a:xfrm>
          <a:prstGeom prst="rect">
            <a:avLst/>
          </a:prstGeom>
        </p:spPr>
      </p:pic>
    </p:spTree>
    <p:extLst>
      <p:ext uri="{BB962C8B-B14F-4D97-AF65-F5344CB8AC3E}">
        <p14:creationId xmlns:p14="http://schemas.microsoft.com/office/powerpoint/2010/main" val="1054430076"/>
      </p:ext>
    </p:extLst>
  </p:cSld>
  <p:clrMapOvr>
    <a:masterClrMapping/>
  </p:clrMapOvr>
</p:sld>
</file>

<file path=ppt/theme/theme1.xml><?xml version="1.0" encoding="utf-8"?>
<a:theme xmlns:a="http://schemas.openxmlformats.org/drawingml/2006/main" name="Cool Style by Slidesgo">
  <a:themeElements>
    <a:clrScheme name="Simple Light">
      <a:dk1>
        <a:srgbClr val="434343"/>
      </a:dk1>
      <a:lt1>
        <a:srgbClr val="FFFFFF"/>
      </a:lt1>
      <a:dk2>
        <a:srgbClr val="981FAC"/>
      </a:dk2>
      <a:lt2>
        <a:srgbClr val="981FAC"/>
      </a:lt2>
      <a:accent1>
        <a:srgbClr val="981FAC"/>
      </a:accent1>
      <a:accent2>
        <a:srgbClr val="FE9900"/>
      </a:accent2>
      <a:accent3>
        <a:srgbClr val="FF5722"/>
      </a:accent3>
      <a:accent4>
        <a:srgbClr val="FF006A"/>
      </a:accent4>
      <a:accent5>
        <a:srgbClr val="448AFF"/>
      </a:accent5>
      <a:accent6>
        <a:srgbClr val="512DA8"/>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6539</TotalTime>
  <Words>1810</Words>
  <Application>Microsoft Office PowerPoint</Application>
  <PresentationFormat>Presentación en pantalla (16:9)</PresentationFormat>
  <Paragraphs>170</Paragraphs>
  <Slides>20</Slides>
  <Notes>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Montserrat</vt:lpstr>
      <vt:lpstr>Söhne</vt:lpstr>
      <vt:lpstr>Montserrat Light</vt:lpstr>
      <vt:lpstr>Arial</vt:lpstr>
      <vt:lpstr>Arvo</vt:lpstr>
      <vt:lpstr>Cool Style by Slidesgo</vt:lpstr>
      <vt:lpstr>Presentación de PowerPoint</vt:lpstr>
      <vt:lpstr> </vt:lpstr>
      <vt:lpstr> </vt:lpstr>
      <vt:lpstr>Recursos tecnológicos</vt:lpstr>
      <vt:lpstr>Metodología </vt:lpstr>
      <vt:lpstr>Metodología </vt:lpstr>
      <vt:lpstr>Solución del problema </vt:lpstr>
      <vt:lpstr>Solución del problema </vt:lpstr>
      <vt:lpstr>Solución del problema </vt:lpstr>
      <vt:lpstr>Solución del problema </vt:lpstr>
      <vt:lpstr>Solución del problema </vt:lpstr>
      <vt:lpstr>Solución del problema </vt:lpstr>
      <vt:lpstr>Solución del problema </vt:lpstr>
      <vt:lpstr>Solución del problema </vt:lpstr>
      <vt:lpstr>Solución del problema </vt:lpstr>
      <vt:lpstr>Reflexión, evaluación y conclusión</vt:lpstr>
      <vt:lpstr>Reflexión, evaluación y conclusión</vt:lpstr>
      <vt:lpstr>Reflexión, evaluación y conclusión</vt:lpstr>
      <vt:lpstr>Reflexión, evaluación y conclusión</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Yisel  Alejandra Recalde Eraso</dc:creator>
  <cp:lastModifiedBy>Un TE STEM GBM primaria</cp:lastModifiedBy>
  <cp:revision>120</cp:revision>
  <dcterms:modified xsi:type="dcterms:W3CDTF">2023-11-06T01:29:56Z</dcterms:modified>
</cp:coreProperties>
</file>